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328" r:id="rId2"/>
    <p:sldId id="287" r:id="rId3"/>
    <p:sldId id="406" r:id="rId4"/>
    <p:sldId id="403" r:id="rId5"/>
    <p:sldId id="393" r:id="rId6"/>
    <p:sldId id="392" r:id="rId7"/>
    <p:sldId id="405" r:id="rId8"/>
    <p:sldId id="345" r:id="rId9"/>
    <p:sldId id="394" r:id="rId10"/>
    <p:sldId id="272" r:id="rId11"/>
    <p:sldId id="355" r:id="rId12"/>
    <p:sldId id="404" r:id="rId13"/>
    <p:sldId id="346" r:id="rId14"/>
    <p:sldId id="374" r:id="rId15"/>
    <p:sldId id="351" r:id="rId16"/>
    <p:sldId id="395" r:id="rId17"/>
    <p:sldId id="350" r:id="rId18"/>
    <p:sldId id="265" r:id="rId19"/>
    <p:sldId id="315" r:id="rId20"/>
    <p:sldId id="259" r:id="rId21"/>
    <p:sldId id="348" r:id="rId22"/>
    <p:sldId id="364" r:id="rId23"/>
    <p:sldId id="371" r:id="rId24"/>
    <p:sldId id="366" r:id="rId25"/>
    <p:sldId id="354" r:id="rId26"/>
    <p:sldId id="367" r:id="rId27"/>
    <p:sldId id="391" r:id="rId28"/>
    <p:sldId id="316" r:id="rId29"/>
    <p:sldId id="372" r:id="rId30"/>
    <p:sldId id="317" r:id="rId31"/>
    <p:sldId id="335" r:id="rId32"/>
    <p:sldId id="396" r:id="rId33"/>
    <p:sldId id="370" r:id="rId34"/>
    <p:sldId id="352" r:id="rId35"/>
    <p:sldId id="301" r:id="rId36"/>
    <p:sldId id="334" r:id="rId37"/>
    <p:sldId id="397" r:id="rId38"/>
    <p:sldId id="369" r:id="rId39"/>
    <p:sldId id="353" r:id="rId40"/>
    <p:sldId id="327" r:id="rId41"/>
    <p:sldId id="296" r:id="rId42"/>
    <p:sldId id="277"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AA6C"/>
    <a:srgbClr val="ECDD9C"/>
    <a:srgbClr val="FFC200"/>
    <a:srgbClr val="4F6516"/>
    <a:srgbClr val="73FCFB"/>
    <a:srgbClr val="00BCFF"/>
    <a:srgbClr val="695B82"/>
    <a:srgbClr val="FFAA4E"/>
    <a:srgbClr val="FFBA42"/>
    <a:srgbClr val="CA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963"/>
    <p:restoredTop sz="94589"/>
  </p:normalViewPr>
  <p:slideViewPr>
    <p:cSldViewPr snapToGrid="0">
      <p:cViewPr varScale="1">
        <p:scale>
          <a:sx n="112" d="100"/>
          <a:sy n="112" d="100"/>
        </p:scale>
        <p:origin x="200" y="3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C61949-F1C5-7B42-B0D0-39D1517756B0}" type="datetimeFigureOut">
              <a:rPr lang="en-US" smtClean="0"/>
              <a:t>5/18/26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720F3-4ECE-E64E-B7C9-D1D334F11D2F}" type="slidenum">
              <a:rPr lang="en-US" smtClean="0"/>
              <a:t>‹#›</a:t>
            </a:fld>
            <a:endParaRPr lang="en-US"/>
          </a:p>
        </p:txBody>
      </p:sp>
    </p:spTree>
    <p:extLst>
      <p:ext uri="{BB962C8B-B14F-4D97-AF65-F5344CB8AC3E}">
        <p14:creationId xmlns:p14="http://schemas.microsoft.com/office/powerpoint/2010/main" val="133328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720F3-4ECE-E64E-B7C9-D1D334F11D2F}" type="slidenum">
              <a:rPr lang="en-US" smtClean="0"/>
              <a:t>27</a:t>
            </a:fld>
            <a:endParaRPr lang="en-US"/>
          </a:p>
        </p:txBody>
      </p:sp>
    </p:spTree>
    <p:extLst>
      <p:ext uri="{BB962C8B-B14F-4D97-AF65-F5344CB8AC3E}">
        <p14:creationId xmlns:p14="http://schemas.microsoft.com/office/powerpoint/2010/main" val="2329415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5EB74-9723-C71E-DDF6-54B931B6D394}"/>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FA35136-95A0-828E-10F6-05BAAA91797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442B76D-15DD-282E-E3B9-652ECF9139CA}"/>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C44C970C-AB28-3DE8-9AB3-EB8F7DCF4E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9C4111-2F3C-86E2-8CDC-000B3A91A2A5}"/>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487202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BAA539-4B3F-6D3D-CE2C-266EA0715AE5}"/>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0DA6ED36-1ABF-9BFA-4686-1D195C9CDBB0}"/>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B79B41C-4AF2-4BF6-1047-02E025E12FBA}"/>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D7DD7C23-7DBA-4CFD-5916-DC666FE175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D5E032-9329-9B19-CD9B-D13D537DB90E}"/>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22144909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F31C29-EB92-291B-5A65-E9260FA4D61E}"/>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7CB1699B-4818-27EC-4BB9-FF5263EDDA24}"/>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DA77FF6-77C5-A881-7FF2-832349644FD2}"/>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CD3C2AF7-C784-F3D5-2BF8-C96D91EC2A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F6C9AD-DE27-64CC-987A-AB5967F25EC1}"/>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31741953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44BDE-B65F-909B-CED6-CB685F1173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D9C5AB1-D4BA-81FD-41C8-E795B5A3EBA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75AFC5E-C273-D87D-2CE9-20F469BF7AA8}"/>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B8670329-F2F8-D77C-4AD9-0DA85DB2DE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47E65B-CF7F-3152-5FED-D389C99A9CF2}"/>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37325111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5367-3E6C-8739-6C9A-6580DC63F0FC}"/>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4B9D66B-8A1A-22B9-DC1B-AC2106814AE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0132A4EE-5CA5-5BF4-930C-CD43BDA3EA86}"/>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FF9901E4-9271-8D0A-C97F-2B6F3826E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D55D3-07EA-9F57-7853-E7AE891C8B2B}"/>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22479259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63E216-2F32-ED75-1129-A5FD41040DD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C868CC-0265-C2B5-83C3-9CD132AFC9D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B5293DFC-59BF-954C-AA0F-FCEE569B907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DAE78EB-55BB-B72D-0BB5-26A1030181EA}"/>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6" name="Footer Placeholder 5">
            <a:extLst>
              <a:ext uri="{FF2B5EF4-FFF2-40B4-BE49-F238E27FC236}">
                <a16:creationId xmlns:a16="http://schemas.microsoft.com/office/drawing/2014/main" id="{FF1DB124-2AC5-16EC-A4E3-80EA6A099E8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2E84477-2091-056D-95B7-7765859FBD88}"/>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10932767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8AE8-5A48-95D8-A0D2-9F0A67E24776}"/>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27017050-D925-3FF5-8C42-C3E60D33432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690B4A-3A37-975E-76F9-E7C462BEB17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45D166C-8CA8-C7C4-5D20-B08E032BCD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172DDF7-017E-859D-875D-205686160732}"/>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A473C96C-2B5C-6056-D51E-7850C7D217D1}"/>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8" name="Footer Placeholder 7">
            <a:extLst>
              <a:ext uri="{FF2B5EF4-FFF2-40B4-BE49-F238E27FC236}">
                <a16:creationId xmlns:a16="http://schemas.microsoft.com/office/drawing/2014/main" id="{9FC0613E-F18F-56CF-AD1A-734597BEF2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45FDAD4-6DE6-933C-C9B2-F89C7726DF88}"/>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38491054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74CB0D-1900-ACC6-DAF6-904D73D01C7A}"/>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FEA2E840-0646-C42C-F748-BBD7681FE514}"/>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4" name="Footer Placeholder 3">
            <a:extLst>
              <a:ext uri="{FF2B5EF4-FFF2-40B4-BE49-F238E27FC236}">
                <a16:creationId xmlns:a16="http://schemas.microsoft.com/office/drawing/2014/main" id="{C86A6E90-1E14-07C6-7353-672753C19E5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C52503-2C4D-91DC-9CB1-B68879EEC404}"/>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1621932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6FAF29-CB05-420D-D059-FD417406B6DB}"/>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3" name="Footer Placeholder 2">
            <a:extLst>
              <a:ext uri="{FF2B5EF4-FFF2-40B4-BE49-F238E27FC236}">
                <a16:creationId xmlns:a16="http://schemas.microsoft.com/office/drawing/2014/main" id="{EC184C7A-5B9A-6690-D245-2E63AAEC5D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7BEC091-289F-F1B8-A009-7DB33F53CFAD}"/>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15197932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A3F27-5E5F-15B3-1826-88DA6FA9292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BC14ED-BFD4-1F31-966F-0F57C6F20E8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3C7F774-7E3B-BBF7-72DA-83B2F9D219B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7C780E8-D123-097F-58C8-ECA7B7F3FF7D}"/>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6" name="Footer Placeholder 5">
            <a:extLst>
              <a:ext uri="{FF2B5EF4-FFF2-40B4-BE49-F238E27FC236}">
                <a16:creationId xmlns:a16="http://schemas.microsoft.com/office/drawing/2014/main" id="{A72EC60A-3BE4-70F3-7F13-B3944C6AAD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F6162E7-7921-8D32-2891-FCB2504E9DE4}"/>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13079713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0603D-8B64-FD27-79C1-55A58A49ED2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1A4A703C-2989-4C3B-5311-C689302AD88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8B943A1-873A-E4CA-A850-D2029B4803F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D81BFEA8-5672-72EC-4DE0-021954D45B7E}"/>
              </a:ext>
            </a:extLst>
          </p:cNvPr>
          <p:cNvSpPr>
            <a:spLocks noGrp="1"/>
          </p:cNvSpPr>
          <p:nvPr>
            <p:ph type="dt" sz="half" idx="10"/>
          </p:nvPr>
        </p:nvSpPr>
        <p:spPr/>
        <p:txBody>
          <a:bodyPr/>
          <a:lstStyle/>
          <a:p>
            <a:fld id="{39DA7C88-CD44-7D46-8FD1-752045D7067A}" type="datetimeFigureOut">
              <a:rPr lang="en-US" smtClean="0"/>
              <a:t>5/18/26</a:t>
            </a:fld>
            <a:endParaRPr lang="en-US"/>
          </a:p>
        </p:txBody>
      </p:sp>
      <p:sp>
        <p:nvSpPr>
          <p:cNvPr id="6" name="Footer Placeholder 5">
            <a:extLst>
              <a:ext uri="{FF2B5EF4-FFF2-40B4-BE49-F238E27FC236}">
                <a16:creationId xmlns:a16="http://schemas.microsoft.com/office/drawing/2014/main" id="{AF833010-E3E1-5CCE-9D2E-D1B5DA5EF21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6098E85-109A-FA8A-862C-D434F3C5D790}"/>
              </a:ext>
            </a:extLst>
          </p:cNvPr>
          <p:cNvSpPr>
            <a:spLocks noGrp="1"/>
          </p:cNvSpPr>
          <p:nvPr>
            <p:ph type="sldNum" sz="quarter" idx="12"/>
          </p:nvPr>
        </p:nvSpPr>
        <p:spPr/>
        <p:txBody>
          <a:bodyPr/>
          <a:lstStyle/>
          <a:p>
            <a:fld id="{EE7C1A7E-58EA-BE40-B3BC-EE0AD8DB8426}" type="slidenum">
              <a:rPr lang="en-US" smtClean="0"/>
              <a:t>‹#›</a:t>
            </a:fld>
            <a:endParaRPr lang="en-US"/>
          </a:p>
        </p:txBody>
      </p:sp>
    </p:spTree>
    <p:extLst>
      <p:ext uri="{BB962C8B-B14F-4D97-AF65-F5344CB8AC3E}">
        <p14:creationId xmlns:p14="http://schemas.microsoft.com/office/powerpoint/2010/main" val="5822257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B62F59-5688-E6A9-B5B3-50A14B7122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55E633E-2A6B-4BED-1767-B5E398106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14933AB-4195-CF20-830C-80B8B9432B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9DA7C88-CD44-7D46-8FD1-752045D7067A}" type="datetimeFigureOut">
              <a:rPr lang="en-US" smtClean="0"/>
              <a:t>5/18/26</a:t>
            </a:fld>
            <a:endParaRPr lang="en-US"/>
          </a:p>
        </p:txBody>
      </p:sp>
      <p:sp>
        <p:nvSpPr>
          <p:cNvPr id="5" name="Footer Placeholder 4">
            <a:extLst>
              <a:ext uri="{FF2B5EF4-FFF2-40B4-BE49-F238E27FC236}">
                <a16:creationId xmlns:a16="http://schemas.microsoft.com/office/drawing/2014/main" id="{D5B365B1-EE5D-D01E-C617-D43C249CA7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96739862-8184-9FBF-D794-19A94793629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E7C1A7E-58EA-BE40-B3BC-EE0AD8DB8426}" type="slidenum">
              <a:rPr lang="en-US" smtClean="0"/>
              <a:t>‹#›</a:t>
            </a:fld>
            <a:endParaRPr lang="en-US"/>
          </a:p>
        </p:txBody>
      </p:sp>
    </p:spTree>
    <p:extLst>
      <p:ext uri="{BB962C8B-B14F-4D97-AF65-F5344CB8AC3E}">
        <p14:creationId xmlns:p14="http://schemas.microsoft.com/office/powerpoint/2010/main" val="1094828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hyperlink" Target="https://www.artrefuge.org.uk/community-tab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fallenfruit.org/" TargetMode="External"/><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hyperlink" Target="http://www.madgestein.com/" TargetMode="Externa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3" Type="http://schemas.openxmlformats.org/officeDocument/2006/relationships/hyperlink" Target="http://www.kyalandkara.com/"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tif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www.barneypau.com/" TargetMode="External"/><Relationship Id="rId2" Type="http://schemas.openxmlformats.org/officeDocument/2006/relationships/hyperlink" Target="https://www.rhythmofregulation.com/polyvagal-theory"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hyperlink" Target="http://www.redpoppyarthouse.org/"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9.xml.rels><?xml version="1.0" encoding="UTF-8" standalone="yes"?>
<Relationships xmlns="http://schemas.openxmlformats.org/package/2006/relationships"><Relationship Id="rId3" Type="http://schemas.openxmlformats.org/officeDocument/2006/relationships/hyperlink" Target="http://www.thegramounce.com/" TargetMode="External"/><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AA4E"/>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152F416-F5E6-AC08-7A33-BB3D4CEEA4DF}"/>
              </a:ext>
            </a:extLst>
          </p:cNvPr>
          <p:cNvSpPr txBox="1"/>
          <p:nvPr/>
        </p:nvSpPr>
        <p:spPr>
          <a:xfrm>
            <a:off x="663171" y="1772997"/>
            <a:ext cx="10865657" cy="3600986"/>
          </a:xfrm>
          <a:prstGeom prst="rect">
            <a:avLst/>
          </a:prstGeom>
          <a:solidFill>
            <a:schemeClr val="tx1">
              <a:lumMod val="50000"/>
              <a:lumOff val="50000"/>
            </a:schemeClr>
          </a:solidFill>
        </p:spPr>
        <p:txBody>
          <a:bodyPr wrap="square" rtlCol="0">
            <a:spAutoFit/>
          </a:bodyPr>
          <a:lstStyle/>
          <a:p>
            <a:endParaRPr lang="en-US" sz="2000" dirty="0">
              <a:solidFill>
                <a:schemeClr val="bg1"/>
              </a:solidFill>
            </a:endParaRPr>
          </a:p>
          <a:p>
            <a:r>
              <a:rPr lang="en-US" sz="2000" b="1" dirty="0">
                <a:solidFill>
                  <a:schemeClr val="bg1"/>
                </a:solidFill>
                <a:latin typeface="+mj-lt"/>
              </a:rPr>
              <a:t>WHAT IS ARTISTIC NURTURE?</a:t>
            </a:r>
          </a:p>
          <a:p>
            <a:endParaRPr lang="en-US" sz="2000" b="1" dirty="0">
              <a:solidFill>
                <a:schemeClr val="bg1"/>
              </a:solidFill>
              <a:latin typeface="+mj-lt"/>
            </a:endParaRPr>
          </a:p>
          <a:p>
            <a:r>
              <a:rPr lang="en-US" sz="2000" b="1" dirty="0">
                <a:solidFill>
                  <a:schemeClr val="bg1"/>
                </a:solidFill>
                <a:latin typeface="+mj-lt"/>
              </a:rPr>
              <a:t>WHAT ARE OUR OBSERVANCES ABOUT THE ART OF FOOD.</a:t>
            </a:r>
          </a:p>
          <a:p>
            <a:endParaRPr lang="en-US" sz="2000" b="1" dirty="0">
              <a:solidFill>
                <a:schemeClr val="bg1"/>
              </a:solidFill>
              <a:latin typeface="+mj-lt"/>
            </a:endParaRPr>
          </a:p>
          <a:p>
            <a:r>
              <a:rPr lang="en-US" sz="2000" b="1" dirty="0">
                <a:solidFill>
                  <a:schemeClr val="bg1"/>
                </a:solidFill>
                <a:latin typeface="+mj-lt"/>
              </a:rPr>
              <a:t>HOW DO WE RESOURCE THE PUBLIC HOMEPLACE WITH CREATIVE HOSPITALITY?</a:t>
            </a:r>
          </a:p>
          <a:p>
            <a:endParaRPr lang="en-US" sz="2000" b="1" dirty="0">
              <a:solidFill>
                <a:schemeClr val="bg1"/>
              </a:solidFill>
              <a:latin typeface="+mj-lt"/>
            </a:endParaRPr>
          </a:p>
          <a:p>
            <a:r>
              <a:rPr lang="en-US" sz="2000" b="1" dirty="0">
                <a:solidFill>
                  <a:schemeClr val="bg1"/>
                </a:solidFill>
                <a:latin typeface="+mj-lt"/>
              </a:rPr>
              <a:t>A CARE MANIFETO OF OBSERVANCES, WHAT’S YOURS?</a:t>
            </a:r>
          </a:p>
          <a:p>
            <a:endParaRPr lang="en-US" sz="2000" b="1" dirty="0">
              <a:solidFill>
                <a:schemeClr val="bg1"/>
              </a:solidFill>
              <a:latin typeface="+mj-lt"/>
            </a:endParaRPr>
          </a:p>
          <a:p>
            <a:r>
              <a:rPr lang="en-US" sz="2000" dirty="0">
                <a:latin typeface="+mj-lt"/>
              </a:rPr>
              <a:t>THE CARE MANIFESTO, THE CARE COLLECTIVE THE POLITICS OF INTERDEPENDENCE</a:t>
            </a:r>
            <a:endParaRPr lang="en-US" sz="2000" b="1" dirty="0">
              <a:latin typeface="+mj-lt"/>
              <a:cs typeface="Arial" panose="020B0604020202020204" pitchFamily="34" charset="0"/>
            </a:endParaRPr>
          </a:p>
          <a:p>
            <a:endParaRPr lang="en-US" sz="2800" b="1" dirty="0">
              <a:solidFill>
                <a:schemeClr val="bg1"/>
              </a:solidFill>
            </a:endParaRPr>
          </a:p>
        </p:txBody>
      </p:sp>
    </p:spTree>
    <p:extLst>
      <p:ext uri="{BB962C8B-B14F-4D97-AF65-F5344CB8AC3E}">
        <p14:creationId xmlns:p14="http://schemas.microsoft.com/office/powerpoint/2010/main" val="18282211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2F67D75-D063-CCE6-B39D-E585F8E5693E}"/>
              </a:ext>
            </a:extLst>
          </p:cNvPr>
          <p:cNvSpPr txBox="1"/>
          <p:nvPr/>
        </p:nvSpPr>
        <p:spPr>
          <a:xfrm>
            <a:off x="157163" y="342900"/>
            <a:ext cx="5361706" cy="6124754"/>
          </a:xfrm>
          <a:prstGeom prst="rect">
            <a:avLst/>
          </a:prstGeom>
          <a:solidFill>
            <a:schemeClr val="tx2">
              <a:lumMod val="25000"/>
              <a:lumOff val="75000"/>
            </a:schemeClr>
          </a:solidFill>
        </p:spPr>
        <p:txBody>
          <a:bodyPr wrap="square" lIns="91440" tIns="45720" rIns="91440" bIns="45720" rtlCol="0" anchor="t">
            <a:spAutoFit/>
          </a:bodyPr>
          <a:lstStyle/>
          <a:p>
            <a:endParaRPr lang="en-US" sz="1400" dirty="0"/>
          </a:p>
          <a:p>
            <a:r>
              <a:rPr lang="en-US" b="1" dirty="0">
                <a:latin typeface="Arial" panose="020B0604020202020204" pitchFamily="34" charset="0"/>
                <a:cs typeface="Arial" panose="020B0604020202020204" pitchFamily="34" charset="0"/>
              </a:rPr>
              <a:t>How can care be organized as the art of gathering?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Ecologies of Care are environments that act as support systems for people and places.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are curated spaces which offer safety and inclusivity and contribute to psychological first aid.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focus points they encourage curiosity, absorption and conversation.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They can act as art installations and open studios within classrooms, mental health services, cultural </a:t>
            </a:r>
            <a:r>
              <a:rPr lang="en-US" dirty="0" err="1">
                <a:latin typeface="Arial" panose="020B0604020202020204" pitchFamily="34" charset="0"/>
                <a:cs typeface="Arial" panose="020B0604020202020204" pitchFamily="34" charset="0"/>
              </a:rPr>
              <a:t>centres</a:t>
            </a:r>
            <a:r>
              <a:rPr lang="en-US" dirty="0">
                <a:latin typeface="Arial" panose="020B0604020202020204" pitchFamily="34" charset="0"/>
                <a:cs typeface="Arial" panose="020B0604020202020204" pitchFamily="34" charset="0"/>
              </a:rPr>
              <a:t>, parks, libraries, conferences, and festivals, etc.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An ecology of care can be a collection of found objects, natural materials, artworks, refreshments, etc. which are an invitation at a community table </a:t>
            </a:r>
          </a:p>
          <a:p>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0844A8CD-02EA-E9BF-B543-A5139149E692}"/>
              </a:ext>
            </a:extLst>
          </p:cNvPr>
          <p:cNvPicPr>
            <a:picLocks noChangeAspect="1"/>
          </p:cNvPicPr>
          <p:nvPr/>
        </p:nvPicPr>
        <p:blipFill>
          <a:blip r:embed="rId2"/>
          <a:stretch>
            <a:fillRect/>
          </a:stretch>
        </p:blipFill>
        <p:spPr>
          <a:xfrm>
            <a:off x="5637909" y="391886"/>
            <a:ext cx="6554091" cy="5441415"/>
          </a:xfrm>
          <a:prstGeom prst="rect">
            <a:avLst/>
          </a:prstGeom>
        </p:spPr>
      </p:pic>
      <p:sp>
        <p:nvSpPr>
          <p:cNvPr id="7" name="TextBox 6">
            <a:extLst>
              <a:ext uri="{FF2B5EF4-FFF2-40B4-BE49-F238E27FC236}">
                <a16:creationId xmlns:a16="http://schemas.microsoft.com/office/drawing/2014/main" id="{46C1465F-E0B4-D651-FDCA-E4F30CA3BA30}"/>
              </a:ext>
            </a:extLst>
          </p:cNvPr>
          <p:cNvSpPr txBox="1"/>
          <p:nvPr/>
        </p:nvSpPr>
        <p:spPr>
          <a:xfrm>
            <a:off x="5637909" y="6096782"/>
            <a:ext cx="4414093" cy="369332"/>
          </a:xfrm>
          <a:prstGeom prst="rect">
            <a:avLst/>
          </a:prstGeom>
          <a:noFill/>
        </p:spPr>
        <p:txBody>
          <a:bodyPr wrap="none" rtlCol="0">
            <a:spAutoFit/>
          </a:bodyPr>
          <a:lstStyle/>
          <a:p>
            <a:r>
              <a:rPr lang="en-US" dirty="0" err="1"/>
              <a:t>Gramounce</a:t>
            </a:r>
            <a:r>
              <a:rPr lang="en-US" dirty="0"/>
              <a:t> at the Domaine de </a:t>
            </a:r>
            <a:r>
              <a:rPr lang="en-US" dirty="0" err="1"/>
              <a:t>Boisbuchet</a:t>
            </a:r>
            <a:endParaRPr lang="en-US" dirty="0"/>
          </a:p>
        </p:txBody>
      </p:sp>
    </p:spTree>
    <p:extLst>
      <p:ext uri="{BB962C8B-B14F-4D97-AF65-F5344CB8AC3E}">
        <p14:creationId xmlns:p14="http://schemas.microsoft.com/office/powerpoint/2010/main" val="2606172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12">
            <a:extLst>
              <a:ext uri="{FF2B5EF4-FFF2-40B4-BE49-F238E27FC236}">
                <a16:creationId xmlns:a16="http://schemas.microsoft.com/office/drawing/2014/main" id="{A6A75B28-D92D-6068-57ED-D3D9A01A2200}"/>
              </a:ext>
            </a:extLst>
          </p:cNvPr>
          <p:cNvPicPr>
            <a:picLocks noChangeAspect="1"/>
          </p:cNvPicPr>
          <p:nvPr/>
        </p:nvPicPr>
        <p:blipFill>
          <a:blip r:embed="rId2"/>
          <a:stretch>
            <a:fillRect/>
          </a:stretch>
        </p:blipFill>
        <p:spPr>
          <a:xfrm>
            <a:off x="1619248" y="0"/>
            <a:ext cx="8605279" cy="4873002"/>
          </a:xfrm>
          <a:prstGeom prst="rect">
            <a:avLst/>
          </a:prstGeom>
        </p:spPr>
      </p:pic>
      <p:sp>
        <p:nvSpPr>
          <p:cNvPr id="14" name="TextBox 13">
            <a:extLst>
              <a:ext uri="{FF2B5EF4-FFF2-40B4-BE49-F238E27FC236}">
                <a16:creationId xmlns:a16="http://schemas.microsoft.com/office/drawing/2014/main" id="{444CD2CD-9183-13CA-3C81-208EEAE8F135}"/>
              </a:ext>
            </a:extLst>
          </p:cNvPr>
          <p:cNvSpPr txBox="1"/>
          <p:nvPr/>
        </p:nvSpPr>
        <p:spPr>
          <a:xfrm>
            <a:off x="914401" y="4846001"/>
            <a:ext cx="10629900" cy="1754326"/>
          </a:xfrm>
          <a:prstGeom prst="rect">
            <a:avLst/>
          </a:prstGeom>
          <a:noFill/>
        </p:spPr>
        <p:txBody>
          <a:bodyPr wrap="square" rtlCol="0">
            <a:spAutoFit/>
          </a:bodyPr>
          <a:lstStyle/>
          <a:p>
            <a:r>
              <a:rPr lang="en-GB" dirty="0"/>
              <a:t>Asli Burger is an interdisciplinary artist and a chef/cook. She tends to engage people into </a:t>
            </a:r>
            <a:r>
              <a:rPr lang="en-GB" b="1" dirty="0"/>
              <a:t>tactility of food</a:t>
            </a:r>
            <a:r>
              <a:rPr lang="en-GB" dirty="0"/>
              <a:t>, shedding an </a:t>
            </a:r>
            <a:r>
              <a:rPr lang="en-GB" b="1" dirty="0"/>
              <a:t>importance on physical making and the intimate communication of the maker with the material, as she believes one should not only see food as a fuel but as a transformed energy that goes into one’s body. </a:t>
            </a:r>
            <a:r>
              <a:rPr lang="en-GB" dirty="0"/>
              <a:t>She then explores how people respond, act, communicate during these events. Through subjects of hunger, science, politics, spirituality, mental health, Asli dives into many perspectives that one can take food as a central point. </a:t>
            </a:r>
            <a:r>
              <a:rPr lang="en-GB" b="1" dirty="0"/>
              <a:t>We eat we transform</a:t>
            </a:r>
            <a:r>
              <a:rPr lang="en-GB" dirty="0"/>
              <a:t>.</a:t>
            </a:r>
            <a:endParaRPr lang="en-US" dirty="0"/>
          </a:p>
        </p:txBody>
      </p:sp>
    </p:spTree>
    <p:extLst>
      <p:ext uri="{BB962C8B-B14F-4D97-AF65-F5344CB8AC3E}">
        <p14:creationId xmlns:p14="http://schemas.microsoft.com/office/powerpoint/2010/main" val="267455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7668B6B-0847-9830-70B6-A1B07745B911}"/>
              </a:ext>
            </a:extLst>
          </p:cNvPr>
          <p:cNvPicPr>
            <a:picLocks noChangeAspect="1"/>
          </p:cNvPicPr>
          <p:nvPr/>
        </p:nvPicPr>
        <p:blipFill>
          <a:blip r:embed="rId2"/>
          <a:stretch>
            <a:fillRect/>
          </a:stretch>
        </p:blipFill>
        <p:spPr>
          <a:xfrm>
            <a:off x="777564" y="2677656"/>
            <a:ext cx="6108700" cy="4025900"/>
          </a:xfrm>
          <a:prstGeom prst="rect">
            <a:avLst/>
          </a:prstGeom>
        </p:spPr>
      </p:pic>
      <p:sp>
        <p:nvSpPr>
          <p:cNvPr id="7" name="TextBox 6">
            <a:extLst>
              <a:ext uri="{FF2B5EF4-FFF2-40B4-BE49-F238E27FC236}">
                <a16:creationId xmlns:a16="http://schemas.microsoft.com/office/drawing/2014/main" id="{2ED2D9CE-E7C1-EC11-152B-114E00A1000A}"/>
              </a:ext>
            </a:extLst>
          </p:cNvPr>
          <p:cNvSpPr txBox="1"/>
          <p:nvPr/>
        </p:nvSpPr>
        <p:spPr>
          <a:xfrm>
            <a:off x="100936" y="0"/>
            <a:ext cx="1353256" cy="369332"/>
          </a:xfrm>
          <a:prstGeom prst="rect">
            <a:avLst/>
          </a:prstGeom>
          <a:noFill/>
        </p:spPr>
        <p:txBody>
          <a:bodyPr wrap="none" rtlCol="0">
            <a:spAutoFit/>
          </a:bodyPr>
          <a:lstStyle/>
          <a:p>
            <a:r>
              <a:rPr lang="en-US" b="1" dirty="0"/>
              <a:t>Barney Pau</a:t>
            </a:r>
          </a:p>
        </p:txBody>
      </p:sp>
      <p:pic>
        <p:nvPicPr>
          <p:cNvPr id="9" name="Picture 8">
            <a:extLst>
              <a:ext uri="{FF2B5EF4-FFF2-40B4-BE49-F238E27FC236}">
                <a16:creationId xmlns:a16="http://schemas.microsoft.com/office/drawing/2014/main" id="{CA96EA4D-5591-EA1D-E0AE-70279D0A6A8B}"/>
              </a:ext>
            </a:extLst>
          </p:cNvPr>
          <p:cNvPicPr>
            <a:picLocks noChangeAspect="1"/>
          </p:cNvPicPr>
          <p:nvPr/>
        </p:nvPicPr>
        <p:blipFill>
          <a:blip r:embed="rId3"/>
          <a:stretch>
            <a:fillRect/>
          </a:stretch>
        </p:blipFill>
        <p:spPr>
          <a:xfrm>
            <a:off x="7706178" y="886956"/>
            <a:ext cx="3898900" cy="5816600"/>
          </a:xfrm>
          <a:prstGeom prst="rect">
            <a:avLst/>
          </a:prstGeom>
        </p:spPr>
      </p:pic>
      <p:sp>
        <p:nvSpPr>
          <p:cNvPr id="10" name="TextBox 9">
            <a:extLst>
              <a:ext uri="{FF2B5EF4-FFF2-40B4-BE49-F238E27FC236}">
                <a16:creationId xmlns:a16="http://schemas.microsoft.com/office/drawing/2014/main" id="{1E4C23A7-5BC5-7F6A-D67B-818809C41D18}"/>
              </a:ext>
            </a:extLst>
          </p:cNvPr>
          <p:cNvSpPr txBox="1"/>
          <p:nvPr/>
        </p:nvSpPr>
        <p:spPr>
          <a:xfrm>
            <a:off x="100936" y="369332"/>
            <a:ext cx="6515100" cy="2308324"/>
          </a:xfrm>
          <a:prstGeom prst="rect">
            <a:avLst/>
          </a:prstGeom>
          <a:noFill/>
        </p:spPr>
        <p:txBody>
          <a:bodyPr wrap="square" rtlCol="0">
            <a:spAutoFit/>
          </a:bodyPr>
          <a:lstStyle/>
          <a:p>
            <a:r>
              <a:rPr lang="en-GB" dirty="0"/>
              <a:t>I am a London-based culinary creative working at the confluence of food, art, and writing, whose practice focuses on food futures, queering consumption, and foraging and fermenting as social resistance. My writing, food, and artwork examine the intersection between language, culture and nature through contemporary social critique. </a:t>
            </a:r>
            <a:r>
              <a:rPr lang="en-GB" i="1" dirty="0"/>
              <a:t>The intention is to use the food to connect with other people in the space, and with the space itself, to form an intermediate spatial community.</a:t>
            </a:r>
            <a:r>
              <a:rPr lang="en-GB" dirty="0"/>
              <a:t>"</a:t>
            </a:r>
            <a:endParaRPr lang="en-US" dirty="0"/>
          </a:p>
        </p:txBody>
      </p:sp>
    </p:spTree>
    <p:extLst>
      <p:ext uri="{BB962C8B-B14F-4D97-AF65-F5344CB8AC3E}">
        <p14:creationId xmlns:p14="http://schemas.microsoft.com/office/powerpoint/2010/main" val="9518465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CB8CB86-8648-7246-69AF-F194D79D43A2}"/>
              </a:ext>
            </a:extLst>
          </p:cNvPr>
          <p:cNvSpPr txBox="1"/>
          <p:nvPr/>
        </p:nvSpPr>
        <p:spPr>
          <a:xfrm>
            <a:off x="981848" y="828288"/>
            <a:ext cx="10162269" cy="4893647"/>
          </a:xfrm>
          <a:prstGeom prst="rect">
            <a:avLst/>
          </a:prstGeom>
          <a:solidFill>
            <a:schemeClr val="tx1">
              <a:lumMod val="50000"/>
              <a:lumOff val="50000"/>
            </a:schemeClr>
          </a:solidFill>
        </p:spPr>
        <p:txBody>
          <a:bodyPr wrap="none" rtlCol="0">
            <a:spAutoFit/>
          </a:bodyPr>
          <a:lstStyle/>
          <a:p>
            <a:endParaRPr lang="en-US" b="1" dirty="0">
              <a:solidFill>
                <a:schemeClr val="bg1"/>
              </a:solidFill>
              <a:latin typeface="Arial" panose="020B0604020202020204" pitchFamily="34" charset="0"/>
              <a:cs typeface="Arial" panose="020B0604020202020204" pitchFamily="34" charset="0"/>
            </a:endParaRPr>
          </a:p>
          <a:p>
            <a:r>
              <a:rPr lang="en-US" sz="2000" b="1" dirty="0">
                <a:solidFill>
                  <a:schemeClr val="bg1"/>
                </a:solidFill>
                <a:latin typeface="+mj-lt"/>
                <a:cs typeface="Arial" panose="020B0604020202020204" pitchFamily="34" charset="0"/>
              </a:rPr>
              <a:t>CARE IN PRACTICE .</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EXTENDED KINSHIP, RECLAIMING COLLECTIVE AND COMMUNAL LIFE.</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RADICAL CONVIVIALITY, CREATIVE HOSPITALITY,</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EXTENDING CARE AS BOTH CARING FOR, CARING ABOUT  AND CARING WITH </a:t>
            </a:r>
          </a:p>
          <a:p>
            <a:r>
              <a:rPr lang="en-US" sz="2000" b="1" dirty="0">
                <a:solidFill>
                  <a:schemeClr val="bg1"/>
                </a:solidFill>
                <a:latin typeface="+mj-lt"/>
                <a:cs typeface="Arial" panose="020B0604020202020204" pitchFamily="34" charset="0"/>
              </a:rPr>
              <a:t>DOMESTICITY IS PRODUCTION AND COMPOSED FROM SURVIVAL SKILLS.</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PRIOITISING AND WORKING TOWARDS SOCIAL, INSTITUTIONAL AND POLITICAL </a:t>
            </a:r>
          </a:p>
          <a:p>
            <a:r>
              <a:rPr lang="en-US" sz="2000" b="1" dirty="0">
                <a:solidFill>
                  <a:schemeClr val="bg1"/>
                </a:solidFill>
                <a:latin typeface="+mj-lt"/>
                <a:cs typeface="Arial" panose="020B0604020202020204" pitchFamily="34" charset="0"/>
              </a:rPr>
              <a:t>FACILITIES THAT ENABLE AND ENHANCE CARE FOR EACH OTHER AND STRIVING TO MAKE</a:t>
            </a:r>
          </a:p>
          <a:p>
            <a:r>
              <a:rPr lang="en-US" sz="2000" b="1" dirty="0">
                <a:solidFill>
                  <a:schemeClr val="bg1"/>
                </a:solidFill>
                <a:latin typeface="+mj-lt"/>
                <a:cs typeface="Arial" panose="020B0604020202020204" pitchFamily="34" charset="0"/>
              </a:rPr>
              <a:t>THIS COMMON SENSE.</a:t>
            </a:r>
          </a:p>
          <a:p>
            <a:endParaRPr lang="en-US" b="1" dirty="0">
              <a:latin typeface="+mj-lt"/>
              <a:cs typeface="Arial" panose="020B0604020202020204" pitchFamily="34" charset="0"/>
            </a:endParaRPr>
          </a:p>
          <a:p>
            <a:r>
              <a:rPr lang="en-US" dirty="0">
                <a:latin typeface="+mj-lt"/>
              </a:rPr>
              <a:t>THE CARE MANIFESTO, THE CARE COLLECTIVE THE POLITICS OF INTERDEPENDENCE</a:t>
            </a:r>
            <a:endParaRPr lang="en-US" b="1" dirty="0">
              <a:latin typeface="+mj-lt"/>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326146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BE07FFE-F7A7-4730-6D8C-BB297737D45C}"/>
              </a:ext>
            </a:extLst>
          </p:cNvPr>
          <p:cNvSpPr txBox="1"/>
          <p:nvPr/>
        </p:nvSpPr>
        <p:spPr>
          <a:xfrm>
            <a:off x="7526812" y="25360"/>
            <a:ext cx="4319638" cy="6801862"/>
          </a:xfrm>
          <a:prstGeom prst="rect">
            <a:avLst/>
          </a:prstGeom>
          <a:noFill/>
        </p:spPr>
        <p:txBody>
          <a:bodyPr wrap="square" rtlCol="0">
            <a:spAutoFit/>
          </a:bodyPr>
          <a:lstStyle/>
          <a:p>
            <a:r>
              <a:rPr lang="en-US" sz="2000" b="1" dirty="0"/>
              <a:t>Ellen Dissanayake Making Special is at the Core of Art </a:t>
            </a:r>
            <a:r>
              <a:rPr lang="en-US" sz="2000" b="1" dirty="0" err="1"/>
              <a:t>Behaviour</a:t>
            </a:r>
            <a:endParaRPr lang="en-US" sz="2000" b="1" dirty="0"/>
          </a:p>
          <a:p>
            <a:endParaRPr lang="en-US" sz="800" dirty="0"/>
          </a:p>
          <a:p>
            <a:r>
              <a:rPr lang="en-US" sz="2000" dirty="0"/>
              <a:t>Making Special refers to the fact that </a:t>
            </a:r>
            <a:r>
              <a:rPr lang="en-US" sz="2000" b="1" dirty="0"/>
              <a:t>humans intentionally shape, embellish, and otherwise fashion aspects of their world</a:t>
            </a:r>
            <a:r>
              <a:rPr lang="en-US" sz="2000" dirty="0"/>
              <a:t> to make these more than ordinary. </a:t>
            </a:r>
            <a:r>
              <a:rPr lang="en-US" sz="2000" b="1" dirty="0"/>
              <a:t>Like ritual art provides a form for feelings, which is compelling,</a:t>
            </a:r>
          </a:p>
          <a:p>
            <a:r>
              <a:rPr lang="en-US" sz="2000" b="1" dirty="0"/>
              <a:t>capturing attention, relevance and the extraordinary.</a:t>
            </a:r>
          </a:p>
          <a:p>
            <a:endParaRPr lang="en-US" sz="800" dirty="0"/>
          </a:p>
          <a:p>
            <a:r>
              <a:rPr lang="en-US" sz="2000" dirty="0"/>
              <a:t>The origins of making special is </a:t>
            </a:r>
            <a:r>
              <a:rPr lang="en-US" sz="2000" b="1" dirty="0"/>
              <a:t>survival </a:t>
            </a:r>
            <a:r>
              <a:rPr lang="en-US" sz="2000" dirty="0"/>
              <a:t>and developing </a:t>
            </a:r>
            <a:r>
              <a:rPr lang="en-US" sz="2000" b="1" dirty="0"/>
              <a:t>patterns of domestic living </a:t>
            </a:r>
            <a:r>
              <a:rPr lang="en-US" sz="2000" dirty="0"/>
              <a:t>based on routines of eating, sleeping and creation. Making special </a:t>
            </a:r>
            <a:r>
              <a:rPr lang="en-US" sz="2000" b="1" dirty="0"/>
              <a:t>means </a:t>
            </a:r>
            <a:r>
              <a:rPr lang="en-US" sz="2000" b="1" dirty="0" err="1"/>
              <a:t>honouring</a:t>
            </a:r>
            <a:r>
              <a:rPr lang="en-US" sz="2000" b="1" dirty="0"/>
              <a:t> an occasion</a:t>
            </a:r>
            <a:r>
              <a:rPr lang="en-US" sz="2000" dirty="0"/>
              <a:t>, </a:t>
            </a:r>
            <a:r>
              <a:rPr lang="en-US" sz="2000" b="1" dirty="0"/>
              <a:t>promoting cooperation, cohesiveness and confidence</a:t>
            </a:r>
            <a:r>
              <a:rPr lang="en-US" sz="2000" dirty="0"/>
              <a:t>, which is essential for survival and ensures the human attribute of </a:t>
            </a:r>
            <a:r>
              <a:rPr lang="en-US" sz="2000" b="1" dirty="0"/>
              <a:t>welfare</a:t>
            </a:r>
            <a:r>
              <a:rPr lang="en-US" sz="2000" dirty="0"/>
              <a:t>.</a:t>
            </a:r>
          </a:p>
        </p:txBody>
      </p:sp>
      <p:pic>
        <p:nvPicPr>
          <p:cNvPr id="8" name="Picture 7">
            <a:extLst>
              <a:ext uri="{FF2B5EF4-FFF2-40B4-BE49-F238E27FC236}">
                <a16:creationId xmlns:a16="http://schemas.microsoft.com/office/drawing/2014/main" id="{E0F4E823-E7EA-001D-7113-BAD6B4EFE609}"/>
              </a:ext>
            </a:extLst>
          </p:cNvPr>
          <p:cNvPicPr>
            <a:picLocks noChangeAspect="1"/>
          </p:cNvPicPr>
          <p:nvPr/>
        </p:nvPicPr>
        <p:blipFill>
          <a:blip r:embed="rId2"/>
          <a:stretch>
            <a:fillRect/>
          </a:stretch>
        </p:blipFill>
        <p:spPr>
          <a:xfrm>
            <a:off x="101758" y="3864518"/>
            <a:ext cx="4824919" cy="2834640"/>
          </a:xfrm>
          <a:prstGeom prst="rect">
            <a:avLst/>
          </a:prstGeom>
        </p:spPr>
      </p:pic>
      <p:pic>
        <p:nvPicPr>
          <p:cNvPr id="12" name="Picture 11">
            <a:extLst>
              <a:ext uri="{FF2B5EF4-FFF2-40B4-BE49-F238E27FC236}">
                <a16:creationId xmlns:a16="http://schemas.microsoft.com/office/drawing/2014/main" id="{5B836948-9448-4201-2B25-C08B81374818}"/>
              </a:ext>
            </a:extLst>
          </p:cNvPr>
          <p:cNvPicPr>
            <a:picLocks noChangeAspect="1"/>
          </p:cNvPicPr>
          <p:nvPr/>
        </p:nvPicPr>
        <p:blipFill>
          <a:blip r:embed="rId3"/>
          <a:stretch>
            <a:fillRect/>
          </a:stretch>
        </p:blipFill>
        <p:spPr>
          <a:xfrm>
            <a:off x="5074793" y="2288356"/>
            <a:ext cx="2099905" cy="2993482"/>
          </a:xfrm>
          <a:prstGeom prst="rect">
            <a:avLst/>
          </a:prstGeom>
        </p:spPr>
      </p:pic>
      <p:pic>
        <p:nvPicPr>
          <p:cNvPr id="14" name="Picture 13">
            <a:extLst>
              <a:ext uri="{FF2B5EF4-FFF2-40B4-BE49-F238E27FC236}">
                <a16:creationId xmlns:a16="http://schemas.microsoft.com/office/drawing/2014/main" id="{DC4D894B-BBC5-A213-3CF0-69A8839B423B}"/>
              </a:ext>
            </a:extLst>
          </p:cNvPr>
          <p:cNvPicPr>
            <a:picLocks noChangeAspect="1"/>
          </p:cNvPicPr>
          <p:nvPr/>
        </p:nvPicPr>
        <p:blipFill>
          <a:blip r:embed="rId4"/>
          <a:stretch>
            <a:fillRect/>
          </a:stretch>
        </p:blipFill>
        <p:spPr>
          <a:xfrm>
            <a:off x="68621" y="158842"/>
            <a:ext cx="5006172" cy="3339117"/>
          </a:xfrm>
          <a:prstGeom prst="rect">
            <a:avLst/>
          </a:prstGeom>
        </p:spPr>
      </p:pic>
      <p:sp>
        <p:nvSpPr>
          <p:cNvPr id="2" name="TextBox 1">
            <a:extLst>
              <a:ext uri="{FF2B5EF4-FFF2-40B4-BE49-F238E27FC236}">
                <a16:creationId xmlns:a16="http://schemas.microsoft.com/office/drawing/2014/main" id="{B4AEEDB9-78AF-A0D1-9848-A1CD5101B0AA}"/>
              </a:ext>
            </a:extLst>
          </p:cNvPr>
          <p:cNvSpPr txBox="1"/>
          <p:nvPr/>
        </p:nvSpPr>
        <p:spPr>
          <a:xfrm>
            <a:off x="4926677" y="5608254"/>
            <a:ext cx="2600135" cy="923330"/>
          </a:xfrm>
          <a:prstGeom prst="rect">
            <a:avLst/>
          </a:prstGeom>
          <a:noFill/>
        </p:spPr>
        <p:txBody>
          <a:bodyPr wrap="none" rtlCol="0">
            <a:spAutoFit/>
          </a:bodyPr>
          <a:lstStyle/>
          <a:p>
            <a:r>
              <a:rPr lang="en-US" dirty="0"/>
              <a:t>Future Farmers</a:t>
            </a:r>
          </a:p>
          <a:p>
            <a:r>
              <a:rPr lang="en-US" dirty="0"/>
              <a:t>Artist Collective</a:t>
            </a:r>
          </a:p>
          <a:p>
            <a:r>
              <a:rPr lang="en-US" dirty="0" err="1"/>
              <a:t>www.futurefarmers.com</a:t>
            </a:r>
            <a:endParaRPr lang="en-US" dirty="0"/>
          </a:p>
        </p:txBody>
      </p:sp>
    </p:spTree>
    <p:extLst>
      <p:ext uri="{BB962C8B-B14F-4D97-AF65-F5344CB8AC3E}">
        <p14:creationId xmlns:p14="http://schemas.microsoft.com/office/powerpoint/2010/main" val="422709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1CCE1B3D-F0D8-B3E6-E67D-3D800D036409}"/>
              </a:ext>
            </a:extLst>
          </p:cNvPr>
          <p:cNvPicPr>
            <a:picLocks noChangeAspect="1"/>
          </p:cNvPicPr>
          <p:nvPr/>
        </p:nvPicPr>
        <p:blipFill>
          <a:blip r:embed="rId2"/>
          <a:srcRect r="1195"/>
          <a:stretch>
            <a:fillRect/>
          </a:stretch>
        </p:blipFill>
        <p:spPr>
          <a:xfrm>
            <a:off x="7541502" y="0"/>
            <a:ext cx="4827922" cy="68579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5" name="Picture 4">
            <a:extLst>
              <a:ext uri="{FF2B5EF4-FFF2-40B4-BE49-F238E27FC236}">
                <a16:creationId xmlns:a16="http://schemas.microsoft.com/office/drawing/2014/main" id="{58CCB472-26D3-0797-72B9-8CBB5820C3F5}"/>
              </a:ext>
            </a:extLst>
          </p:cNvPr>
          <p:cNvPicPr>
            <a:picLocks noChangeAspect="1"/>
          </p:cNvPicPr>
          <p:nvPr/>
        </p:nvPicPr>
        <p:blipFill>
          <a:blip r:embed="rId3"/>
          <a:srcRect l="6643" r="35786"/>
          <a:stretch>
            <a:fillRect/>
          </a:stretch>
        </p:blipFill>
        <p:spPr>
          <a:xfrm>
            <a:off x="3273552" y="384314"/>
            <a:ext cx="4966290" cy="68579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solidFill>
            <a:srgbClr val="AFAA6C"/>
          </a:solidFill>
        </p:spPr>
      </p:pic>
      <p:sp useBgFill="1">
        <p:nvSpPr>
          <p:cNvPr id="13" name="Freeform: Shape 1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C580F46-C1F7-1401-EB1E-7425C1F9DA50}"/>
              </a:ext>
            </a:extLst>
          </p:cNvPr>
          <p:cNvSpPr txBox="1"/>
          <p:nvPr/>
        </p:nvSpPr>
        <p:spPr>
          <a:xfrm>
            <a:off x="64008" y="384314"/>
            <a:ext cx="5537998" cy="5489439"/>
          </a:xfrm>
          <a:prstGeom prst="rect">
            <a:avLst/>
          </a:prstGeom>
        </p:spPr>
        <p:txBody>
          <a:bodyPr vert="horz" lIns="91440" tIns="45720" rIns="91440" bIns="45720" rtlCol="0">
            <a:normAutofit fontScale="55000" lnSpcReduction="20000"/>
          </a:bodyPr>
          <a:lstStyle/>
          <a:p>
            <a:pPr indent="-228600">
              <a:lnSpc>
                <a:spcPct val="90000"/>
              </a:lnSpc>
              <a:buFont typeface="Arial" panose="020B0604020202020204" pitchFamily="34" charset="0"/>
              <a:buChar char="•"/>
            </a:pPr>
            <a:endParaRPr lang="en-US" sz="900" dirty="0"/>
          </a:p>
          <a:p>
            <a:pPr>
              <a:lnSpc>
                <a:spcPct val="90000"/>
              </a:lnSpc>
            </a:pPr>
            <a:r>
              <a:rPr lang="en-US" sz="3400" dirty="0"/>
              <a:t>Open studios in the </a:t>
            </a:r>
            <a:r>
              <a:rPr lang="en-US" sz="3400" b="1" dirty="0"/>
              <a:t>public homeplace </a:t>
            </a:r>
            <a:r>
              <a:rPr lang="en-US" sz="3400" dirty="0"/>
              <a:t>promote shared access to resources and promotes equity between everyone who has a place at the table.</a:t>
            </a:r>
          </a:p>
          <a:p>
            <a:pPr indent="-228600">
              <a:lnSpc>
                <a:spcPct val="90000"/>
              </a:lnSpc>
              <a:buFont typeface="Arial" panose="020B0604020202020204" pitchFamily="34" charset="0"/>
              <a:buChar char="•"/>
            </a:pPr>
            <a:endParaRPr lang="en-US" sz="3400" dirty="0"/>
          </a:p>
          <a:p>
            <a:pPr>
              <a:lnSpc>
                <a:spcPct val="90000"/>
              </a:lnSpc>
            </a:pPr>
            <a:r>
              <a:rPr lang="en-US" sz="3400" dirty="0"/>
              <a:t>This is a place for </a:t>
            </a:r>
            <a:r>
              <a:rPr lang="en-US" sz="3400" b="1" dirty="0"/>
              <a:t>creative hospitality</a:t>
            </a:r>
            <a:r>
              <a:rPr lang="en-US" sz="3400" dirty="0"/>
              <a:t>, where each guest is a collaborator in an art activation that gives them a place at a shared table.</a:t>
            </a:r>
          </a:p>
          <a:p>
            <a:pPr indent="-228600">
              <a:lnSpc>
                <a:spcPct val="90000"/>
              </a:lnSpc>
              <a:buFont typeface="Arial" panose="020B0604020202020204" pitchFamily="34" charset="0"/>
              <a:buChar char="•"/>
            </a:pPr>
            <a:endParaRPr lang="en-US" sz="3400" dirty="0"/>
          </a:p>
          <a:p>
            <a:pPr fontAlgn="base">
              <a:lnSpc>
                <a:spcPct val="90000"/>
              </a:lnSpc>
              <a:spcAft>
                <a:spcPts val="1800"/>
              </a:spcAft>
            </a:pPr>
            <a:r>
              <a:rPr lang="en-US" sz="3400" b="1" i="0" u="none" strike="noStrike" dirty="0">
                <a:effectLst/>
              </a:rPr>
              <a:t>Composing contemplation</a:t>
            </a:r>
            <a:r>
              <a:rPr lang="en-US" sz="3400" b="0" i="0" u="none" strike="noStrike" dirty="0">
                <a:effectLst/>
              </a:rPr>
              <a:t> where </a:t>
            </a:r>
            <a:r>
              <a:rPr lang="en-US" sz="3400" b="1" i="0" u="none" strike="noStrike" dirty="0">
                <a:effectLst/>
              </a:rPr>
              <a:t>everything is laid on the table, and we collect ourselves</a:t>
            </a:r>
            <a:r>
              <a:rPr lang="en-US" sz="3400" b="0" i="0" u="none" strike="noStrike" dirty="0">
                <a:effectLst/>
              </a:rPr>
              <a:t>. This is the curation of possessions in the home (or </a:t>
            </a:r>
            <a:r>
              <a:rPr lang="en-US" sz="3400" dirty="0"/>
              <a:t>the public homeplace </a:t>
            </a:r>
            <a:r>
              <a:rPr lang="en-US" sz="3400" b="0" i="0" u="none" strike="noStrike" dirty="0">
                <a:effectLst/>
              </a:rPr>
              <a:t>studio) for the purpose of </a:t>
            </a:r>
            <a:r>
              <a:rPr lang="en-US" sz="3400" b="1" i="0" u="none" strike="noStrike" dirty="0">
                <a:effectLst/>
              </a:rPr>
              <a:t>making special.</a:t>
            </a:r>
          </a:p>
          <a:p>
            <a:pPr fontAlgn="base">
              <a:lnSpc>
                <a:spcPct val="90000"/>
              </a:lnSpc>
              <a:spcAft>
                <a:spcPts val="1800"/>
              </a:spcAft>
            </a:pPr>
            <a:r>
              <a:rPr lang="en-US" sz="3400" b="0" i="0" u="none" strike="noStrike" dirty="0">
                <a:effectLst/>
              </a:rPr>
              <a:t>“When we speak of needing space to clear our heads, we are seeking ways of </a:t>
            </a:r>
            <a:r>
              <a:rPr lang="en-US" sz="3400" b="1" i="0" u="none" strike="noStrike" dirty="0">
                <a:effectLst/>
              </a:rPr>
              <a:t>ordering the chaos within</a:t>
            </a:r>
            <a:r>
              <a:rPr lang="en-US" sz="3400" b="0" i="0" u="none" strike="noStrike" dirty="0">
                <a:effectLst/>
              </a:rPr>
              <a:t>…I need </a:t>
            </a:r>
            <a:r>
              <a:rPr lang="en-US" sz="3400" b="1" i="0" u="none" strike="noStrike" dirty="0">
                <a:effectLst/>
              </a:rPr>
              <a:t>quiet spaces to allow my mind to make connections and draw conclusions of its own accord.” </a:t>
            </a:r>
          </a:p>
          <a:p>
            <a:pPr>
              <a:lnSpc>
                <a:spcPct val="90000"/>
              </a:lnSpc>
            </a:pPr>
            <a:r>
              <a:rPr lang="en-US" sz="3400" dirty="0"/>
              <a:t>Enuma Okoro, </a:t>
            </a:r>
          </a:p>
          <a:p>
            <a:pPr>
              <a:lnSpc>
                <a:spcPct val="90000"/>
              </a:lnSpc>
            </a:pPr>
            <a:endParaRPr lang="en-US" sz="3400" dirty="0"/>
          </a:p>
          <a:p>
            <a:pPr>
              <a:lnSpc>
                <a:spcPct val="90000"/>
              </a:lnSpc>
            </a:pPr>
            <a:r>
              <a:rPr lang="en-US" sz="3400" dirty="0"/>
              <a:t>When It’s Time to Dial Down the Volume</a:t>
            </a:r>
          </a:p>
          <a:p>
            <a:pPr>
              <a:lnSpc>
                <a:spcPct val="90000"/>
              </a:lnSpc>
            </a:pPr>
            <a:r>
              <a:rPr lang="en-US" sz="3400" i="1" dirty="0"/>
              <a:t>Financial Times Weekend</a:t>
            </a:r>
          </a:p>
          <a:p>
            <a:pPr>
              <a:lnSpc>
                <a:spcPct val="90000"/>
              </a:lnSpc>
            </a:pPr>
            <a:r>
              <a:rPr lang="en-US" sz="3400" dirty="0"/>
              <a:t>September 22, 2023</a:t>
            </a:r>
          </a:p>
        </p:txBody>
      </p:sp>
    </p:spTree>
    <p:extLst>
      <p:ext uri="{BB962C8B-B14F-4D97-AF65-F5344CB8AC3E}">
        <p14:creationId xmlns:p14="http://schemas.microsoft.com/office/powerpoint/2010/main" val="3849713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5D9FC6AC-4A12-4825-8ABE-0732B8EF4D1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B6F9F22-C29C-3194-3C74-96E8347D56DD}"/>
              </a:ext>
            </a:extLst>
          </p:cNvPr>
          <p:cNvPicPr>
            <a:picLocks noChangeAspect="1"/>
          </p:cNvPicPr>
          <p:nvPr/>
        </p:nvPicPr>
        <p:blipFill>
          <a:blip r:embed="rId2"/>
          <a:srcRect r="2701"/>
          <a:stretch>
            <a:fillRect/>
          </a:stretch>
        </p:blipFill>
        <p:spPr>
          <a:xfrm>
            <a:off x="0" y="10"/>
            <a:ext cx="11832771" cy="6857990"/>
          </a:xfrm>
          <a:custGeom>
            <a:avLst/>
            <a:gdLst/>
            <a:ahLst/>
            <a:cxnLst/>
            <a:rect l="l" t="t" r="r" b="b"/>
            <a:pathLst>
              <a:path w="11862683" h="6858000">
                <a:moveTo>
                  <a:pt x="0" y="0"/>
                </a:moveTo>
                <a:lnTo>
                  <a:pt x="4038600" y="0"/>
                </a:lnTo>
                <a:lnTo>
                  <a:pt x="4114800" y="0"/>
                </a:lnTo>
                <a:lnTo>
                  <a:pt x="4282294" y="0"/>
                </a:lnTo>
                <a:lnTo>
                  <a:pt x="6139260" y="0"/>
                </a:lnTo>
                <a:lnTo>
                  <a:pt x="6362810" y="0"/>
                </a:lnTo>
                <a:lnTo>
                  <a:pt x="7272221" y="0"/>
                </a:lnTo>
                <a:lnTo>
                  <a:pt x="10815342" y="0"/>
                </a:lnTo>
                <a:cubicBezTo>
                  <a:pt x="10709672" y="35571"/>
                  <a:pt x="10607020" y="78255"/>
                  <a:pt x="10501350" y="110269"/>
                </a:cubicBezTo>
                <a:cubicBezTo>
                  <a:pt x="10516447" y="145839"/>
                  <a:pt x="10531542" y="138725"/>
                  <a:pt x="10546639" y="135168"/>
                </a:cubicBezTo>
                <a:cubicBezTo>
                  <a:pt x="10637212" y="120941"/>
                  <a:pt x="10730806" y="110269"/>
                  <a:pt x="10818360" y="71141"/>
                </a:cubicBezTo>
                <a:cubicBezTo>
                  <a:pt x="10839496" y="64027"/>
                  <a:pt x="10863648" y="64027"/>
                  <a:pt x="10872705" y="88927"/>
                </a:cubicBezTo>
                <a:cubicBezTo>
                  <a:pt x="10887801" y="124497"/>
                  <a:pt x="10866668" y="145839"/>
                  <a:pt x="10845532" y="163625"/>
                </a:cubicBezTo>
                <a:cubicBezTo>
                  <a:pt x="10809304" y="195638"/>
                  <a:pt x="10767036" y="188525"/>
                  <a:pt x="10727787" y="192082"/>
                </a:cubicBezTo>
                <a:cubicBezTo>
                  <a:pt x="10619098" y="209867"/>
                  <a:pt x="10567772" y="259665"/>
                  <a:pt x="10543619" y="373491"/>
                </a:cubicBezTo>
                <a:cubicBezTo>
                  <a:pt x="10637212" y="327250"/>
                  <a:pt x="10730806" y="384162"/>
                  <a:pt x="10821380" y="352148"/>
                </a:cubicBezTo>
                <a:cubicBezTo>
                  <a:pt x="10845532" y="345034"/>
                  <a:pt x="10881763" y="355706"/>
                  <a:pt x="10869686" y="394834"/>
                </a:cubicBezTo>
                <a:cubicBezTo>
                  <a:pt x="10857610" y="430405"/>
                  <a:pt x="10818360" y="458860"/>
                  <a:pt x="10887801" y="451747"/>
                </a:cubicBezTo>
                <a:cubicBezTo>
                  <a:pt x="10939127" y="448189"/>
                  <a:pt x="10954222" y="405504"/>
                  <a:pt x="10969318" y="359262"/>
                </a:cubicBezTo>
                <a:cubicBezTo>
                  <a:pt x="10981394" y="334364"/>
                  <a:pt x="11014605" y="320135"/>
                  <a:pt x="11038758" y="334364"/>
                </a:cubicBezTo>
                <a:cubicBezTo>
                  <a:pt x="11068949" y="348592"/>
                  <a:pt x="11059892" y="387720"/>
                  <a:pt x="11059892" y="416176"/>
                </a:cubicBezTo>
                <a:cubicBezTo>
                  <a:pt x="11062912" y="469532"/>
                  <a:pt x="11038758" y="494431"/>
                  <a:pt x="10996491" y="505101"/>
                </a:cubicBezTo>
                <a:cubicBezTo>
                  <a:pt x="10945164" y="519330"/>
                  <a:pt x="10893840" y="537116"/>
                  <a:pt x="10827418" y="558458"/>
                </a:cubicBezTo>
                <a:cubicBezTo>
                  <a:pt x="10899878" y="594028"/>
                  <a:pt x="10954222" y="586915"/>
                  <a:pt x="11008566" y="558458"/>
                </a:cubicBezTo>
                <a:cubicBezTo>
                  <a:pt x="11074988" y="526444"/>
                  <a:pt x="11162542" y="483759"/>
                  <a:pt x="11216886" y="522887"/>
                </a:cubicBezTo>
                <a:cubicBezTo>
                  <a:pt x="11298403" y="579800"/>
                  <a:pt x="11364824" y="544229"/>
                  <a:pt x="11437284" y="533558"/>
                </a:cubicBezTo>
                <a:cubicBezTo>
                  <a:pt x="11588242" y="512216"/>
                  <a:pt x="11494648" y="480203"/>
                  <a:pt x="11645605" y="462417"/>
                </a:cubicBezTo>
                <a:cubicBezTo>
                  <a:pt x="11705988" y="455303"/>
                  <a:pt x="11769390" y="426847"/>
                  <a:pt x="11856944" y="465975"/>
                </a:cubicBezTo>
                <a:cubicBezTo>
                  <a:pt x="11461437" y="672284"/>
                  <a:pt x="11274250" y="658055"/>
                  <a:pt x="10921012" y="910606"/>
                </a:cubicBezTo>
                <a:cubicBezTo>
                  <a:pt x="10936107" y="935506"/>
                  <a:pt x="10951202" y="924835"/>
                  <a:pt x="10966299" y="921277"/>
                </a:cubicBezTo>
                <a:cubicBezTo>
                  <a:pt x="10990452" y="917720"/>
                  <a:pt x="11020644" y="903491"/>
                  <a:pt x="11026682" y="949734"/>
                </a:cubicBezTo>
                <a:cubicBezTo>
                  <a:pt x="11029702" y="985305"/>
                  <a:pt x="11011585" y="1003089"/>
                  <a:pt x="10981394" y="1006647"/>
                </a:cubicBezTo>
                <a:cubicBezTo>
                  <a:pt x="10893840" y="1020875"/>
                  <a:pt x="10815342" y="1070674"/>
                  <a:pt x="10736844" y="1113358"/>
                </a:cubicBezTo>
                <a:cubicBezTo>
                  <a:pt x="10700615" y="1131144"/>
                  <a:pt x="10661366" y="1156043"/>
                  <a:pt x="10676462" y="1220069"/>
                </a:cubicBezTo>
                <a:cubicBezTo>
                  <a:pt x="10706652" y="1237855"/>
                  <a:pt x="10727787" y="1212955"/>
                  <a:pt x="10751940" y="1209399"/>
                </a:cubicBezTo>
                <a:cubicBezTo>
                  <a:pt x="10776093" y="1205842"/>
                  <a:pt x="10833457" y="1220069"/>
                  <a:pt x="10818360" y="1230741"/>
                </a:cubicBezTo>
                <a:cubicBezTo>
                  <a:pt x="10748920" y="1269868"/>
                  <a:pt x="10875724" y="1365909"/>
                  <a:pt x="10791190" y="1365909"/>
                </a:cubicBezTo>
                <a:cubicBezTo>
                  <a:pt x="10652309" y="1365909"/>
                  <a:pt x="10576830" y="1536647"/>
                  <a:pt x="10443988" y="1540204"/>
                </a:cubicBezTo>
                <a:cubicBezTo>
                  <a:pt x="10422854" y="1540204"/>
                  <a:pt x="10413797" y="1572219"/>
                  <a:pt x="10413797" y="1597117"/>
                </a:cubicBezTo>
                <a:cubicBezTo>
                  <a:pt x="10413797" y="1629132"/>
                  <a:pt x="10434930" y="1632688"/>
                  <a:pt x="10456064" y="1636245"/>
                </a:cubicBezTo>
                <a:cubicBezTo>
                  <a:pt x="10489275" y="1639802"/>
                  <a:pt x="10525504" y="1597117"/>
                  <a:pt x="10567772" y="1657587"/>
                </a:cubicBezTo>
                <a:cubicBezTo>
                  <a:pt x="10489275" y="1693158"/>
                  <a:pt x="10407758" y="1728729"/>
                  <a:pt x="10410777" y="1849668"/>
                </a:cubicBezTo>
                <a:cubicBezTo>
                  <a:pt x="10410777" y="1881683"/>
                  <a:pt x="10377566" y="1895910"/>
                  <a:pt x="10353413" y="1903025"/>
                </a:cubicBezTo>
                <a:cubicBezTo>
                  <a:pt x="10311146" y="1917252"/>
                  <a:pt x="10277935" y="1938595"/>
                  <a:pt x="10253782" y="1984836"/>
                </a:cubicBezTo>
                <a:cubicBezTo>
                  <a:pt x="10253782" y="1995507"/>
                  <a:pt x="10253782" y="2002622"/>
                  <a:pt x="10253782" y="2013292"/>
                </a:cubicBezTo>
                <a:cubicBezTo>
                  <a:pt x="10259820" y="2123562"/>
                  <a:pt x="10320202" y="2120004"/>
                  <a:pt x="10386624" y="2102219"/>
                </a:cubicBezTo>
                <a:cubicBezTo>
                  <a:pt x="10465122" y="2080877"/>
                  <a:pt x="10543619" y="2038192"/>
                  <a:pt x="10628156" y="2077320"/>
                </a:cubicBezTo>
                <a:cubicBezTo>
                  <a:pt x="10510408" y="2130676"/>
                  <a:pt x="10380586" y="2134233"/>
                  <a:pt x="10271896" y="2208931"/>
                </a:cubicBezTo>
                <a:cubicBezTo>
                  <a:pt x="10676462" y="2223159"/>
                  <a:pt x="11032720" y="1984836"/>
                  <a:pt x="11425208" y="1892353"/>
                </a:cubicBezTo>
                <a:cubicBezTo>
                  <a:pt x="11413131" y="1952823"/>
                  <a:pt x="11379920" y="1967051"/>
                  <a:pt x="11352748" y="1974165"/>
                </a:cubicBezTo>
                <a:cubicBezTo>
                  <a:pt x="11207830" y="2020407"/>
                  <a:pt x="11081026" y="2112891"/>
                  <a:pt x="10948184" y="2191146"/>
                </a:cubicBezTo>
                <a:cubicBezTo>
                  <a:pt x="10893840" y="2223159"/>
                  <a:pt x="10854590" y="2258731"/>
                  <a:pt x="10833457" y="2326314"/>
                </a:cubicBezTo>
                <a:cubicBezTo>
                  <a:pt x="10815342" y="2390340"/>
                  <a:pt x="10779112" y="2418796"/>
                  <a:pt x="10712690" y="2401012"/>
                </a:cubicBezTo>
                <a:cubicBezTo>
                  <a:pt x="10658346" y="2386784"/>
                  <a:pt x="10600982" y="2393898"/>
                  <a:pt x="10543619" y="2401012"/>
                </a:cubicBezTo>
                <a:cubicBezTo>
                  <a:pt x="10480218" y="2408126"/>
                  <a:pt x="10407758" y="2479267"/>
                  <a:pt x="10422854" y="2518395"/>
                </a:cubicBezTo>
                <a:cubicBezTo>
                  <a:pt x="10453044" y="2582422"/>
                  <a:pt x="10504370" y="2550408"/>
                  <a:pt x="10546639" y="2543294"/>
                </a:cubicBezTo>
                <a:cubicBezTo>
                  <a:pt x="10597964" y="2536181"/>
                  <a:pt x="10691556" y="2518395"/>
                  <a:pt x="10691556" y="2525509"/>
                </a:cubicBezTo>
                <a:cubicBezTo>
                  <a:pt x="10724768" y="2685576"/>
                  <a:pt x="10800246" y="2564636"/>
                  <a:pt x="10854590" y="2564636"/>
                </a:cubicBezTo>
                <a:cubicBezTo>
                  <a:pt x="10905916" y="2564636"/>
                  <a:pt x="10957241" y="2546851"/>
                  <a:pt x="11005548" y="2532623"/>
                </a:cubicBezTo>
                <a:cubicBezTo>
                  <a:pt x="11068949" y="2514837"/>
                  <a:pt x="11126312" y="2546851"/>
                  <a:pt x="11186696" y="2553965"/>
                </a:cubicBezTo>
                <a:cubicBezTo>
                  <a:pt x="11241040" y="2561080"/>
                  <a:pt x="11210850" y="2653563"/>
                  <a:pt x="11244060" y="2692689"/>
                </a:cubicBezTo>
                <a:cubicBezTo>
                  <a:pt x="11250097" y="2703362"/>
                  <a:pt x="11256136" y="2703362"/>
                  <a:pt x="11262174" y="2703362"/>
                </a:cubicBezTo>
                <a:cubicBezTo>
                  <a:pt x="11280289" y="2980812"/>
                  <a:pt x="11597299" y="2913227"/>
                  <a:pt x="11597299" y="2923898"/>
                </a:cubicBezTo>
                <a:cubicBezTo>
                  <a:pt x="11624471" y="2941684"/>
                  <a:pt x="11657682" y="2899000"/>
                  <a:pt x="11690892" y="2941684"/>
                </a:cubicBezTo>
                <a:cubicBezTo>
                  <a:pt x="11548993" y="3137322"/>
                  <a:pt x="11331614" y="3183563"/>
                  <a:pt x="11138390" y="3329402"/>
                </a:cubicBezTo>
                <a:cubicBezTo>
                  <a:pt x="11298403" y="3379202"/>
                  <a:pt x="11391998" y="3208463"/>
                  <a:pt x="11509744" y="3229805"/>
                </a:cubicBezTo>
                <a:cubicBezTo>
                  <a:pt x="11567107" y="3283162"/>
                  <a:pt x="11395016" y="3368530"/>
                  <a:pt x="11561068" y="3393429"/>
                </a:cubicBezTo>
                <a:cubicBezTo>
                  <a:pt x="11488610" y="3439672"/>
                  <a:pt x="11437284" y="3485914"/>
                  <a:pt x="11385959" y="3539269"/>
                </a:cubicBezTo>
                <a:cubicBezTo>
                  <a:pt x="11298403" y="3635309"/>
                  <a:pt x="11280289" y="3699337"/>
                  <a:pt x="11322556" y="3827390"/>
                </a:cubicBezTo>
                <a:cubicBezTo>
                  <a:pt x="11349730" y="3912759"/>
                  <a:pt x="11388978" y="3991015"/>
                  <a:pt x="11352748" y="4090612"/>
                </a:cubicBezTo>
                <a:cubicBezTo>
                  <a:pt x="11328595" y="4158196"/>
                  <a:pt x="11337653" y="4204438"/>
                  <a:pt x="11428226" y="4172424"/>
                </a:cubicBezTo>
                <a:cubicBezTo>
                  <a:pt x="11524840" y="4140411"/>
                  <a:pt x="11561068" y="4200882"/>
                  <a:pt x="11536915" y="4321821"/>
                </a:cubicBezTo>
                <a:cubicBezTo>
                  <a:pt x="11521821" y="4400076"/>
                  <a:pt x="11536915" y="4424975"/>
                  <a:pt x="11603338" y="4414305"/>
                </a:cubicBezTo>
                <a:cubicBezTo>
                  <a:pt x="11675796" y="4403633"/>
                  <a:pt x="11745236" y="4353835"/>
                  <a:pt x="11835811" y="4378734"/>
                </a:cubicBezTo>
                <a:cubicBezTo>
                  <a:pt x="11763352" y="4521016"/>
                  <a:pt x="11609374" y="4478331"/>
                  <a:pt x="11524840" y="4613499"/>
                </a:cubicBezTo>
                <a:cubicBezTo>
                  <a:pt x="11624471" y="4613499"/>
                  <a:pt x="11702969" y="4613499"/>
                  <a:pt x="11775427" y="4585042"/>
                </a:cubicBezTo>
                <a:cubicBezTo>
                  <a:pt x="11805619" y="4574373"/>
                  <a:pt x="11838830" y="4560144"/>
                  <a:pt x="11856944" y="4602828"/>
                </a:cubicBezTo>
                <a:cubicBezTo>
                  <a:pt x="11878080" y="4652628"/>
                  <a:pt x="11835811" y="4670412"/>
                  <a:pt x="11811658" y="4677526"/>
                </a:cubicBezTo>
                <a:cubicBezTo>
                  <a:pt x="11742216" y="4702425"/>
                  <a:pt x="11687874" y="4759339"/>
                  <a:pt x="11627490" y="4805580"/>
                </a:cubicBezTo>
                <a:cubicBezTo>
                  <a:pt x="11497668" y="4905177"/>
                  <a:pt x="11355767" y="4990547"/>
                  <a:pt x="11247078" y="5154171"/>
                </a:cubicBezTo>
                <a:cubicBezTo>
                  <a:pt x="11382940" y="5111487"/>
                  <a:pt x="11485590" y="5011889"/>
                  <a:pt x="11615414" y="4994104"/>
                </a:cubicBezTo>
                <a:cubicBezTo>
                  <a:pt x="11503704" y="5143500"/>
                  <a:pt x="11361806" y="5243097"/>
                  <a:pt x="11228964" y="5353367"/>
                </a:cubicBezTo>
                <a:cubicBezTo>
                  <a:pt x="11189714" y="5385379"/>
                  <a:pt x="11150466" y="5406721"/>
                  <a:pt x="11144428" y="5474306"/>
                </a:cubicBezTo>
                <a:cubicBezTo>
                  <a:pt x="11126312" y="5605917"/>
                  <a:pt x="11078008" y="5712629"/>
                  <a:pt x="10969318" y="5769542"/>
                </a:cubicBezTo>
                <a:cubicBezTo>
                  <a:pt x="10969318" y="5769542"/>
                  <a:pt x="10975356" y="5790884"/>
                  <a:pt x="10978374" y="5801555"/>
                </a:cubicBezTo>
                <a:cubicBezTo>
                  <a:pt x="11044797" y="5805112"/>
                  <a:pt x="11096122" y="5726858"/>
                  <a:pt x="11177639" y="5755314"/>
                </a:cubicBezTo>
                <a:cubicBezTo>
                  <a:pt x="11096122" y="5862025"/>
                  <a:pt x="11029702" y="5954508"/>
                  <a:pt x="10917992" y="6004307"/>
                </a:cubicBezTo>
                <a:cubicBezTo>
                  <a:pt x="10827418" y="6043434"/>
                  <a:pt x="10715710" y="6068335"/>
                  <a:pt x="10649289" y="6196388"/>
                </a:cubicBezTo>
                <a:cubicBezTo>
                  <a:pt x="10724768" y="6221287"/>
                  <a:pt x="10782132" y="6189274"/>
                  <a:pt x="10839496" y="6167932"/>
                </a:cubicBezTo>
                <a:cubicBezTo>
                  <a:pt x="10927050" y="6132361"/>
                  <a:pt x="11014605" y="6093234"/>
                  <a:pt x="11102160" y="6057663"/>
                </a:cubicBezTo>
                <a:cubicBezTo>
                  <a:pt x="11135372" y="6043434"/>
                  <a:pt x="11171600" y="6036320"/>
                  <a:pt x="11192734" y="6100347"/>
                </a:cubicBezTo>
                <a:cubicBezTo>
                  <a:pt x="11081026" y="6114575"/>
                  <a:pt x="11014605" y="6199945"/>
                  <a:pt x="10945164" y="6281757"/>
                </a:cubicBezTo>
                <a:cubicBezTo>
                  <a:pt x="10905916" y="6327999"/>
                  <a:pt x="10872705" y="6388469"/>
                  <a:pt x="10803265" y="6367127"/>
                </a:cubicBezTo>
                <a:cubicBezTo>
                  <a:pt x="10767036" y="6356456"/>
                  <a:pt x="10742882" y="6388469"/>
                  <a:pt x="10745901" y="6431153"/>
                </a:cubicBezTo>
                <a:cubicBezTo>
                  <a:pt x="10760998" y="6580550"/>
                  <a:pt x="10673442" y="6630349"/>
                  <a:pt x="10582868" y="6658805"/>
                </a:cubicBezTo>
                <a:cubicBezTo>
                  <a:pt x="10450026" y="6701489"/>
                  <a:pt x="10332280" y="6786859"/>
                  <a:pt x="10208496" y="6858000"/>
                </a:cubicBezTo>
                <a:lnTo>
                  <a:pt x="7272221" y="6858000"/>
                </a:lnTo>
                <a:lnTo>
                  <a:pt x="6362810" y="6858000"/>
                </a:lnTo>
                <a:lnTo>
                  <a:pt x="6139260" y="6858000"/>
                </a:lnTo>
                <a:lnTo>
                  <a:pt x="4282294" y="6858000"/>
                </a:lnTo>
                <a:lnTo>
                  <a:pt x="4114800" y="6858000"/>
                </a:lnTo>
                <a:lnTo>
                  <a:pt x="4038600" y="6858000"/>
                </a:lnTo>
                <a:lnTo>
                  <a:pt x="0" y="6858000"/>
                </a:lnTo>
                <a:close/>
              </a:path>
            </a:pathLst>
          </a:custGeom>
        </p:spPr>
      </p:pic>
      <p:sp>
        <p:nvSpPr>
          <p:cNvPr id="5" name="TextBox 4">
            <a:extLst>
              <a:ext uri="{FF2B5EF4-FFF2-40B4-BE49-F238E27FC236}">
                <a16:creationId xmlns:a16="http://schemas.microsoft.com/office/drawing/2014/main" id="{082D1630-BCB9-9B57-DB1B-D7AA4094DF08}"/>
              </a:ext>
            </a:extLst>
          </p:cNvPr>
          <p:cNvSpPr txBox="1"/>
          <p:nvPr/>
        </p:nvSpPr>
        <p:spPr>
          <a:xfrm>
            <a:off x="359229" y="6204857"/>
            <a:ext cx="7775014" cy="369332"/>
          </a:xfrm>
          <a:prstGeom prst="rect">
            <a:avLst/>
          </a:prstGeom>
          <a:noFill/>
        </p:spPr>
        <p:txBody>
          <a:bodyPr wrap="none" rtlCol="0">
            <a:spAutoFit/>
          </a:bodyPr>
          <a:lstStyle/>
          <a:p>
            <a:r>
              <a:rPr lang="en-US" dirty="0"/>
              <a:t>Mick O’Shea, Domestic Goddess Performance, Castletown House, Kildare</a:t>
            </a:r>
          </a:p>
        </p:txBody>
      </p:sp>
    </p:spTree>
    <p:extLst>
      <p:ext uri="{BB962C8B-B14F-4D97-AF65-F5344CB8AC3E}">
        <p14:creationId xmlns:p14="http://schemas.microsoft.com/office/powerpoint/2010/main" val="7614504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2">
            <a:lumMod val="5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2E19FD-C112-0770-EE07-260814B3BFB1}"/>
              </a:ext>
            </a:extLst>
          </p:cNvPr>
          <p:cNvSpPr txBox="1"/>
          <p:nvPr/>
        </p:nvSpPr>
        <p:spPr>
          <a:xfrm>
            <a:off x="800792" y="1274564"/>
            <a:ext cx="10590415" cy="4001095"/>
          </a:xfrm>
          <a:prstGeom prst="rect">
            <a:avLst/>
          </a:prstGeom>
          <a:solidFill>
            <a:schemeClr val="tx1">
              <a:lumMod val="50000"/>
              <a:lumOff val="50000"/>
            </a:schemeClr>
          </a:solidFill>
        </p:spPr>
        <p:txBody>
          <a:bodyPr wrap="square" rtlCol="0">
            <a:spAutoFit/>
          </a:bodyPr>
          <a:lstStyle/>
          <a:p>
            <a:endParaRPr lang="en-US" b="1" dirty="0">
              <a:solidFill>
                <a:schemeClr val="bg1"/>
              </a:solidFill>
              <a:cs typeface="Arial" panose="020B0604020202020204" pitchFamily="34" charset="0"/>
            </a:endParaRPr>
          </a:p>
          <a:p>
            <a:endParaRPr lang="en-US" b="1" dirty="0">
              <a:solidFill>
                <a:schemeClr val="bg1"/>
              </a:solidFill>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WE ARE OFTEN ENCOURAGED TO LOOK AFTER OURSELVES AS INDIVIDUALS.</a:t>
            </a:r>
          </a:p>
          <a:p>
            <a:endParaRPr lang="en-US" sz="2000" b="1" dirty="0">
              <a:solidFill>
                <a:schemeClr val="bg1"/>
              </a:solidFill>
              <a:latin typeface="Aptos Display" panose="020B0004020202020204" pitchFamily="34" charset="0"/>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WE NEED TO SHARE NETWORKS OF BELONGING IN THE PUBLIC HOMEPLACE IN OPEN STUDIOS OF PRACTICE (NEIGHBOURHOODS, LIBRARIES, PARKS, LEISURE CENTRES AS LIFE LONG LEARNING AND SKILLS SHARING).</a:t>
            </a:r>
          </a:p>
          <a:p>
            <a:endParaRPr lang="en-US" sz="2000" b="1" dirty="0">
              <a:solidFill>
                <a:schemeClr val="bg1"/>
              </a:solidFill>
              <a:latin typeface="Aptos Display" panose="020B0004020202020204" pitchFamily="34" charset="0"/>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MUTUAL SUPPORT, PUBLIC SPACE, ADDRESSING LONELINESS, CHILDCARE, MENTAL HEALTH SUPPORTS FOR THRIVING.</a:t>
            </a:r>
            <a:endParaRPr lang="en-US" sz="2000" dirty="0">
              <a:latin typeface="Aptos Display" panose="020B0004020202020204" pitchFamily="34" charset="0"/>
            </a:endParaRPr>
          </a:p>
          <a:p>
            <a:endParaRPr lang="en-US" sz="2000" dirty="0">
              <a:latin typeface="Aptos Display" panose="020B0004020202020204" pitchFamily="34" charset="0"/>
            </a:endParaRPr>
          </a:p>
          <a:p>
            <a:r>
              <a:rPr lang="en-US" sz="2000" dirty="0">
                <a:latin typeface="Aptos Display" panose="020B0004020202020204" pitchFamily="34" charset="0"/>
              </a:rPr>
              <a:t>THE CARE MANIFESTO, THE CARE COLLECTIVE THE POLITICS OF INTERDEPENDENCE</a:t>
            </a:r>
          </a:p>
          <a:p>
            <a:endParaRPr lang="en-US" dirty="0"/>
          </a:p>
        </p:txBody>
      </p:sp>
    </p:spTree>
    <p:extLst>
      <p:ext uri="{BB962C8B-B14F-4D97-AF65-F5344CB8AC3E}">
        <p14:creationId xmlns:p14="http://schemas.microsoft.com/office/powerpoint/2010/main" val="32539571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356DDE-0FB8-18E0-E0F1-A385913ECC8F}"/>
              </a:ext>
            </a:extLst>
          </p:cNvPr>
          <p:cNvPicPr>
            <a:picLocks noChangeAspect="1"/>
          </p:cNvPicPr>
          <p:nvPr/>
        </p:nvPicPr>
        <p:blipFill rotWithShape="1">
          <a:blip r:embed="rId2"/>
          <a:srcRect t="459"/>
          <a:stretch/>
        </p:blipFill>
        <p:spPr>
          <a:xfrm>
            <a:off x="235789" y="1282371"/>
            <a:ext cx="6409473" cy="4545784"/>
          </a:xfrm>
          <a:prstGeom prst="rect">
            <a:avLst/>
          </a:prstGeom>
        </p:spPr>
      </p:pic>
      <p:sp>
        <p:nvSpPr>
          <p:cNvPr id="4" name="TextBox 3">
            <a:extLst>
              <a:ext uri="{FF2B5EF4-FFF2-40B4-BE49-F238E27FC236}">
                <a16:creationId xmlns:a16="http://schemas.microsoft.com/office/drawing/2014/main" id="{B7511F5E-F3A9-6A02-0C3A-4C3A7A619109}"/>
              </a:ext>
            </a:extLst>
          </p:cNvPr>
          <p:cNvSpPr txBox="1"/>
          <p:nvPr/>
        </p:nvSpPr>
        <p:spPr>
          <a:xfrm>
            <a:off x="6881050" y="345765"/>
            <a:ext cx="5310950" cy="6723983"/>
          </a:xfrm>
          <a:prstGeom prst="rect">
            <a:avLst/>
          </a:prstGeom>
        </p:spPr>
        <p:txBody>
          <a:bodyPr vert="horz" lIns="91440" tIns="45720" rIns="91440" bIns="45720" rtlCol="0">
            <a:normAutofit/>
          </a:bodyPr>
          <a:lstStyle/>
          <a:p>
            <a:pPr>
              <a:lnSpc>
                <a:spcPct val="90000"/>
              </a:lnSpc>
              <a:spcAft>
                <a:spcPts val="600"/>
              </a:spcAft>
            </a:pPr>
            <a:r>
              <a:rPr lang="en-US" dirty="0">
                <a:effectLst/>
                <a:cs typeface="Arial" panose="020B0604020202020204" pitchFamily="34" charset="0"/>
              </a:rPr>
              <a:t>The Deleuze and </a:t>
            </a:r>
            <a:r>
              <a:rPr lang="en-US" dirty="0" err="1">
                <a:effectLst/>
                <a:cs typeface="Arial" panose="020B0604020202020204" pitchFamily="34" charset="0"/>
              </a:rPr>
              <a:t>Guattari</a:t>
            </a:r>
            <a:r>
              <a:rPr lang="en-US" dirty="0">
                <a:effectLst/>
                <a:cs typeface="Arial" panose="020B0604020202020204" pitchFamily="34" charset="0"/>
              </a:rPr>
              <a:t> idea of assemblage accumulates a constellation </a:t>
            </a:r>
            <a:r>
              <a:rPr lang="en-US" dirty="0">
                <a:cs typeface="Arial" panose="020B0604020202020204" pitchFamily="34" charset="0"/>
              </a:rPr>
              <a:t>of</a:t>
            </a:r>
            <a:r>
              <a:rPr lang="en-US" dirty="0">
                <a:effectLst/>
                <a:cs typeface="Arial" panose="020B0604020202020204" pitchFamily="34" charset="0"/>
              </a:rPr>
              <a:t> relational meaning; it does not aim to arrive at a conclusive statement or cure. </a:t>
            </a:r>
          </a:p>
          <a:p>
            <a:pPr>
              <a:lnSpc>
                <a:spcPct val="90000"/>
              </a:lnSpc>
              <a:spcAft>
                <a:spcPts val="600"/>
              </a:spcAft>
            </a:pPr>
            <a:endParaRPr lang="en-US" dirty="0">
              <a:cs typeface="Arial" panose="020B0604020202020204" pitchFamily="34" charset="0"/>
            </a:endParaRPr>
          </a:p>
          <a:p>
            <a:pPr>
              <a:lnSpc>
                <a:spcPct val="90000"/>
              </a:lnSpc>
              <a:spcAft>
                <a:spcPts val="600"/>
              </a:spcAft>
            </a:pPr>
            <a:r>
              <a:rPr lang="en-US" dirty="0">
                <a:effectLst/>
                <a:cs typeface="Arial" panose="020B0604020202020204" pitchFamily="34" charset="0"/>
              </a:rPr>
              <a:t>Deleuze and </a:t>
            </a:r>
            <a:r>
              <a:rPr lang="en-US" dirty="0" err="1">
                <a:effectLst/>
                <a:cs typeface="Arial" panose="020B0604020202020204" pitchFamily="34" charset="0"/>
              </a:rPr>
              <a:t>Guattari</a:t>
            </a:r>
            <a:r>
              <a:rPr lang="en-US" dirty="0">
                <a:effectLst/>
                <a:cs typeface="Arial" panose="020B0604020202020204" pitchFamily="34" charset="0"/>
              </a:rPr>
              <a:t> do not work with lack, loss or deprivation; their aim is to affirm the productive nature of desire to enlarge subjective range. </a:t>
            </a:r>
          </a:p>
          <a:p>
            <a:pPr>
              <a:lnSpc>
                <a:spcPct val="90000"/>
              </a:lnSpc>
              <a:spcAft>
                <a:spcPts val="600"/>
              </a:spcAft>
            </a:pPr>
            <a:endParaRPr lang="en-US" dirty="0">
              <a:effectLst/>
              <a:cs typeface="Arial" panose="020B0604020202020204" pitchFamily="34" charset="0"/>
            </a:endParaRPr>
          </a:p>
          <a:p>
            <a:pPr>
              <a:lnSpc>
                <a:spcPct val="90000"/>
              </a:lnSpc>
              <a:spcAft>
                <a:spcPts val="600"/>
              </a:spcAft>
            </a:pPr>
            <a:r>
              <a:rPr lang="en-GB" dirty="0">
                <a:cs typeface="Arial" panose="020B0604020202020204" pitchFamily="34" charset="0"/>
              </a:rPr>
              <a:t>Desire is what moves through the making of art, a productive capacity to connect with oneself and others. Deleuze and </a:t>
            </a:r>
            <a:r>
              <a:rPr lang="en-GB" dirty="0" err="1">
                <a:cs typeface="Arial" panose="020B0604020202020204" pitchFamily="34" charset="0"/>
              </a:rPr>
              <a:t>Guattari</a:t>
            </a:r>
            <a:r>
              <a:rPr lang="en-GB" dirty="0">
                <a:cs typeface="Arial" panose="020B0604020202020204" pitchFamily="34" charset="0"/>
              </a:rPr>
              <a:t> conceptualise desire as a flow of connections within and between people, places and events. It is not a static concept but one that seeks relationships in an open system of non-hierarchical networks. </a:t>
            </a:r>
          </a:p>
          <a:p>
            <a:pPr>
              <a:lnSpc>
                <a:spcPct val="90000"/>
              </a:lnSpc>
              <a:spcAft>
                <a:spcPts val="600"/>
              </a:spcAft>
            </a:pPr>
            <a:endParaRPr lang="en-GB" dirty="0">
              <a:cs typeface="Arial" panose="020B0604020202020204" pitchFamily="34" charset="0"/>
            </a:endParaRPr>
          </a:p>
          <a:p>
            <a:pPr>
              <a:lnSpc>
                <a:spcPct val="90000"/>
              </a:lnSpc>
              <a:spcAft>
                <a:spcPts val="600"/>
              </a:spcAft>
            </a:pPr>
            <a:r>
              <a:rPr lang="en-GB" dirty="0">
                <a:cs typeface="Arial" panose="020B0604020202020204" pitchFamily="34" charset="0"/>
              </a:rPr>
              <a:t>Food is an assemblage that is emergent with social relations that are mutually becoming.</a:t>
            </a:r>
          </a:p>
          <a:p>
            <a:pPr>
              <a:lnSpc>
                <a:spcPct val="90000"/>
              </a:lnSpc>
              <a:spcAft>
                <a:spcPts val="600"/>
              </a:spcAft>
            </a:pPr>
            <a:endParaRPr lang="en-US" dirty="0"/>
          </a:p>
          <a:p>
            <a:pPr indent="-228600">
              <a:lnSpc>
                <a:spcPct val="90000"/>
              </a:lnSpc>
              <a:spcAft>
                <a:spcPts val="600"/>
              </a:spcAft>
              <a:buFont typeface="Arial" panose="020B0604020202020204" pitchFamily="34" charset="0"/>
              <a:buChar char="•"/>
            </a:pPr>
            <a:endParaRPr lang="en-US" sz="1600" dirty="0"/>
          </a:p>
          <a:p>
            <a:pPr>
              <a:lnSpc>
                <a:spcPct val="90000"/>
              </a:lnSpc>
              <a:spcAft>
                <a:spcPts val="600"/>
              </a:spcAft>
            </a:pPr>
            <a:r>
              <a:rPr lang="en-US" sz="1400" dirty="0"/>
              <a:t>Photo Credit: Hollie Chastain, Escape into Life</a:t>
            </a:r>
          </a:p>
          <a:p>
            <a:pPr indent="-228600">
              <a:lnSpc>
                <a:spcPct val="90000"/>
              </a:lnSpc>
              <a:spcAft>
                <a:spcPts val="600"/>
              </a:spcAft>
              <a:buFont typeface="Arial" panose="020B0604020202020204" pitchFamily="34" charset="0"/>
              <a:buChar char="•"/>
            </a:pPr>
            <a:endParaRPr lang="en-US" sz="1400" dirty="0"/>
          </a:p>
        </p:txBody>
      </p:sp>
    </p:spTree>
    <p:extLst>
      <p:ext uri="{BB962C8B-B14F-4D97-AF65-F5344CB8AC3E}">
        <p14:creationId xmlns:p14="http://schemas.microsoft.com/office/powerpoint/2010/main" val="1049155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119D8BA-812B-F948-BAE8-2C52E0D2FA01}"/>
              </a:ext>
            </a:extLst>
          </p:cNvPr>
          <p:cNvPicPr>
            <a:picLocks noChangeAspect="1"/>
          </p:cNvPicPr>
          <p:nvPr/>
        </p:nvPicPr>
        <p:blipFill>
          <a:blip r:embed="rId2"/>
          <a:srcRect t="8810" r="-2" b="-2"/>
          <a:stretch>
            <a:fillRect/>
          </a:stretch>
        </p:blipFill>
        <p:spPr>
          <a:xfrm>
            <a:off x="1095466" y="0"/>
            <a:ext cx="4642982" cy="4704357"/>
          </a:xfrm>
          <a:prstGeom prst="rect">
            <a:avLst/>
          </a:prstGeom>
        </p:spPr>
      </p:pic>
      <p:pic>
        <p:nvPicPr>
          <p:cNvPr id="4" name="Picture 3">
            <a:extLst>
              <a:ext uri="{FF2B5EF4-FFF2-40B4-BE49-F238E27FC236}">
                <a16:creationId xmlns:a16="http://schemas.microsoft.com/office/drawing/2014/main" id="{25668605-34E0-A4B2-8E86-0AF45F7D9F8D}"/>
              </a:ext>
            </a:extLst>
          </p:cNvPr>
          <p:cNvPicPr>
            <a:picLocks noChangeAspect="1"/>
          </p:cNvPicPr>
          <p:nvPr/>
        </p:nvPicPr>
        <p:blipFill>
          <a:blip r:embed="rId3"/>
          <a:srcRect l="13441" r="12455" b="-2"/>
          <a:stretch>
            <a:fillRect/>
          </a:stretch>
        </p:blipFill>
        <p:spPr>
          <a:xfrm>
            <a:off x="6096000" y="0"/>
            <a:ext cx="4564068" cy="4619340"/>
          </a:xfrm>
          <a:prstGeom prst="rect">
            <a:avLst/>
          </a:prstGeom>
        </p:spPr>
      </p:pic>
      <p:sp>
        <p:nvSpPr>
          <p:cNvPr id="7" name="TextBox 6">
            <a:extLst>
              <a:ext uri="{FF2B5EF4-FFF2-40B4-BE49-F238E27FC236}">
                <a16:creationId xmlns:a16="http://schemas.microsoft.com/office/drawing/2014/main" id="{FA46608C-F27F-409A-1BC0-7D720B9A3C16}"/>
              </a:ext>
            </a:extLst>
          </p:cNvPr>
          <p:cNvSpPr txBox="1"/>
          <p:nvPr/>
        </p:nvSpPr>
        <p:spPr>
          <a:xfrm>
            <a:off x="433137" y="4826675"/>
            <a:ext cx="11566358" cy="2308324"/>
          </a:xfrm>
          <a:prstGeom prst="rect">
            <a:avLst/>
          </a:prstGeom>
          <a:noFill/>
        </p:spPr>
        <p:txBody>
          <a:bodyPr wrap="square" rtlCol="0">
            <a:spAutoFit/>
          </a:bodyPr>
          <a:lstStyle/>
          <a:p>
            <a:r>
              <a:rPr lang="en-GB" dirty="0"/>
              <a:t>The Community Table has also become a response to the bigger picture, the urgent issues of our time. More than ever ,we need to be gathering around real and imagined tables, talking to each other and  seeking creative responses and solution. This is not just amongst people who are like us, but with people from different perspectives, cultures, ideologies, socio-economic and political backgrounds and identities. As such it is one of the tools used by the team - The Community Table Collective – in a range of settings and with diverse audiences and participants</a:t>
            </a:r>
            <a:r>
              <a:rPr lang="en-GB" i="1" dirty="0"/>
              <a:t>.</a:t>
            </a:r>
            <a:r>
              <a:rPr lang="en-GB" dirty="0"/>
              <a:t>​ </a:t>
            </a:r>
          </a:p>
          <a:p>
            <a:endParaRPr lang="en-GB" dirty="0"/>
          </a:p>
          <a:p>
            <a:r>
              <a:rPr lang="en-GB" dirty="0"/>
              <a:t>Reference: Art Refuge, </a:t>
            </a:r>
            <a:r>
              <a:rPr lang="en-GB" dirty="0" err="1"/>
              <a:t>artrefuge.org.uk</a:t>
            </a:r>
            <a:r>
              <a:rPr lang="en-GB" dirty="0"/>
              <a:t> </a:t>
            </a:r>
            <a:r>
              <a:rPr lang="en-GB" dirty="0">
                <a:hlinkClick r:id="rId4"/>
              </a:rPr>
              <a:t>https://www.artrefuge.org.uk/community-table</a:t>
            </a:r>
            <a:endParaRPr lang="en-GB" dirty="0"/>
          </a:p>
          <a:p>
            <a:endParaRPr lang="en-US" dirty="0"/>
          </a:p>
        </p:txBody>
      </p:sp>
    </p:spTree>
    <p:extLst>
      <p:ext uri="{BB962C8B-B14F-4D97-AF65-F5344CB8AC3E}">
        <p14:creationId xmlns:p14="http://schemas.microsoft.com/office/powerpoint/2010/main" val="12481792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C6C4361-526D-DBFB-EE0C-7DD84CB96353}"/>
              </a:ext>
            </a:extLst>
          </p:cNvPr>
          <p:cNvSpPr txBox="1"/>
          <p:nvPr/>
        </p:nvSpPr>
        <p:spPr>
          <a:xfrm>
            <a:off x="219708" y="181957"/>
            <a:ext cx="4403534" cy="6555641"/>
          </a:xfrm>
          <a:prstGeom prst="rect">
            <a:avLst/>
          </a:prstGeom>
          <a:solidFill>
            <a:srgbClr val="B9B4C5"/>
          </a:solidFill>
        </p:spPr>
        <p:txBody>
          <a:bodyPr wrap="square" rtlCol="0">
            <a:spAutoFit/>
          </a:bodyPr>
          <a:lstStyle/>
          <a:p>
            <a:r>
              <a:rPr lang="en-US" sz="1800" b="1" dirty="0">
                <a:effectLst/>
                <a:latin typeface="Arial" panose="020B0604020202020204" pitchFamily="34" charset="0"/>
                <a:ea typeface="Times New Roman" panose="02020603050405020304" pitchFamily="18" charset="0"/>
              </a:rPr>
              <a:t>An ecology of care is an environment that makes an impersonal place more engaging.</a:t>
            </a:r>
          </a:p>
          <a:p>
            <a:endParaRPr lang="en-US" b="1" dirty="0">
              <a:latin typeface="Arial" panose="020B0604020202020204" pitchFamily="34" charset="0"/>
              <a:ea typeface="Times New Roman" panose="02020603050405020304" pitchFamily="18" charset="0"/>
            </a:endParaRPr>
          </a:p>
          <a:p>
            <a:r>
              <a:rPr lang="en-US" sz="1800" b="1" dirty="0">
                <a:effectLst/>
                <a:latin typeface="Arial" panose="020B0604020202020204" pitchFamily="34" charset="0"/>
                <a:ea typeface="Times New Roman" panose="02020603050405020304" pitchFamily="18" charset="0"/>
              </a:rPr>
              <a:t>It is an observance.</a:t>
            </a:r>
          </a:p>
          <a:p>
            <a:endParaRPr lang="en-US" b="1" dirty="0">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It is a comfort zone where we feel nourished by our surroundings and at ease with ourselves and other people.</a:t>
            </a:r>
          </a:p>
          <a:p>
            <a:endParaRPr lang="en-US" dirty="0">
              <a:latin typeface="Arial" panose="020B0604020202020204" pitchFamily="34" charset="0"/>
              <a:ea typeface="Times New Roman" panose="02020603050405020304" pitchFamily="18" charset="0"/>
            </a:endParaRPr>
          </a:p>
          <a:p>
            <a:r>
              <a:rPr lang="en-US" sz="1800" dirty="0">
                <a:effectLst/>
                <a:latin typeface="Arial" panose="020B0604020202020204" pitchFamily="34" charset="0"/>
                <a:ea typeface="Times New Roman" panose="02020603050405020304" pitchFamily="18" charset="0"/>
              </a:rPr>
              <a:t>It can be created </a:t>
            </a:r>
            <a:r>
              <a:rPr lang="en-US" dirty="0">
                <a:latin typeface="Arial" panose="020B0604020202020204" pitchFamily="34" charset="0"/>
                <a:ea typeface="Times New Roman" panose="02020603050405020304" pitchFamily="18" charset="0"/>
              </a:rPr>
              <a:t>both inside and outside our homes. </a:t>
            </a:r>
          </a:p>
          <a:p>
            <a:endParaRPr lang="en-US" dirty="0">
              <a:latin typeface="Arial" panose="020B0604020202020204" pitchFamily="34" charset="0"/>
              <a:ea typeface="Times New Roman" panose="02020603050405020304" pitchFamily="18" charset="0"/>
            </a:endParaRPr>
          </a:p>
          <a:p>
            <a:r>
              <a:rPr lang="en-US" dirty="0">
                <a:latin typeface="Arial" panose="020B0604020202020204" pitchFamily="34" charset="0"/>
                <a:ea typeface="Times New Roman" panose="02020603050405020304" pitchFamily="18" charset="0"/>
              </a:rPr>
              <a:t>Care is about feeling safe, and at home with ourselves in places that we learn, work, </a:t>
            </a:r>
            <a:r>
              <a:rPr lang="en-US" dirty="0" err="1">
                <a:latin typeface="Arial" panose="020B0604020202020204" pitchFamily="34" charset="0"/>
                <a:ea typeface="Times New Roman" panose="02020603050405020304" pitchFamily="18" charset="0"/>
              </a:rPr>
              <a:t>socialise</a:t>
            </a:r>
            <a:r>
              <a:rPr lang="en-US" dirty="0">
                <a:latin typeface="Arial" panose="020B0604020202020204" pitchFamily="34" charset="0"/>
                <a:ea typeface="Times New Roman" panose="02020603050405020304" pitchFamily="18" charset="0"/>
              </a:rPr>
              <a:t> and visit for cultural and leisure activities.</a:t>
            </a:r>
          </a:p>
          <a:p>
            <a:endParaRPr lang="en-US" sz="1800" dirty="0">
              <a:effectLst/>
              <a:latin typeface="Arial" panose="020B0604020202020204" pitchFamily="34" charset="0"/>
              <a:ea typeface="Times New Roman" panose="02020603050405020304" pitchFamily="18" charset="0"/>
            </a:endParaRPr>
          </a:p>
          <a:p>
            <a:r>
              <a:rPr lang="en-US" dirty="0">
                <a:latin typeface="Arial" panose="020B0604020202020204" pitchFamily="34" charset="0"/>
                <a:ea typeface="Times New Roman" panose="02020603050405020304" pitchFamily="18" charset="0"/>
              </a:rPr>
              <a:t>An ecology of care is a wellness environment, that nurtures our security and empowerment.</a:t>
            </a:r>
            <a:endParaRPr lang="en-US" sz="1800" dirty="0">
              <a:effectLst/>
              <a:latin typeface="Arial" panose="020B0604020202020204" pitchFamily="34" charset="0"/>
              <a:ea typeface="Times New Roman" panose="02020603050405020304" pitchFamily="18" charset="0"/>
            </a:endParaRPr>
          </a:p>
          <a:p>
            <a:endParaRPr lang="en-US" sz="1200" dirty="0">
              <a:latin typeface="Arial" panose="020B0604020202020204" pitchFamily="34" charset="0"/>
              <a:ea typeface="Times New Roman" panose="02020603050405020304" pitchFamily="18" charset="0"/>
            </a:endParaRPr>
          </a:p>
          <a:p>
            <a:endParaRPr lang="en-US" sz="1200" dirty="0">
              <a:latin typeface="Arial" panose="020B0604020202020204" pitchFamily="34" charset="0"/>
              <a:ea typeface="Times New Roman" panose="02020603050405020304" pitchFamily="18" charset="0"/>
            </a:endParaRPr>
          </a:p>
          <a:p>
            <a:endParaRPr lang="en-US" sz="1800" dirty="0">
              <a:effectLst/>
              <a:latin typeface="Arial" panose="020B0604020202020204" pitchFamily="34" charset="0"/>
              <a:ea typeface="Times New Roman" panose="02020603050405020304" pitchFamily="18" charset="0"/>
            </a:endParaRPr>
          </a:p>
        </p:txBody>
      </p:sp>
      <p:pic>
        <p:nvPicPr>
          <p:cNvPr id="2" name="Picture 1">
            <a:extLst>
              <a:ext uri="{FF2B5EF4-FFF2-40B4-BE49-F238E27FC236}">
                <a16:creationId xmlns:a16="http://schemas.microsoft.com/office/drawing/2014/main" id="{F3002824-C54B-6165-81BC-51441552C050}"/>
              </a:ext>
            </a:extLst>
          </p:cNvPr>
          <p:cNvPicPr>
            <a:picLocks noChangeAspect="1"/>
          </p:cNvPicPr>
          <p:nvPr/>
        </p:nvPicPr>
        <p:blipFill>
          <a:blip r:embed="rId2"/>
          <a:stretch>
            <a:fillRect/>
          </a:stretch>
        </p:blipFill>
        <p:spPr>
          <a:xfrm>
            <a:off x="4807236" y="181957"/>
            <a:ext cx="7165056" cy="4753174"/>
          </a:xfrm>
          <a:prstGeom prst="rect">
            <a:avLst/>
          </a:prstGeom>
        </p:spPr>
      </p:pic>
      <p:sp>
        <p:nvSpPr>
          <p:cNvPr id="3" name="TextBox 2">
            <a:extLst>
              <a:ext uri="{FF2B5EF4-FFF2-40B4-BE49-F238E27FC236}">
                <a16:creationId xmlns:a16="http://schemas.microsoft.com/office/drawing/2014/main" id="{4BE0CEE9-864C-6DCE-A1A2-6F63EED8A7A5}"/>
              </a:ext>
            </a:extLst>
          </p:cNvPr>
          <p:cNvSpPr txBox="1"/>
          <p:nvPr/>
        </p:nvSpPr>
        <p:spPr>
          <a:xfrm>
            <a:off x="4807236" y="5143500"/>
            <a:ext cx="6263535" cy="1477328"/>
          </a:xfrm>
          <a:prstGeom prst="rect">
            <a:avLst/>
          </a:prstGeom>
          <a:noFill/>
        </p:spPr>
        <p:txBody>
          <a:bodyPr wrap="square" rtlCol="0">
            <a:spAutoFit/>
          </a:bodyPr>
          <a:lstStyle/>
          <a:p>
            <a:r>
              <a:rPr lang="en-US" dirty="0"/>
              <a:t>Public Fruit Jam, Los Angeles, 2005 by David Burns, Matias </a:t>
            </a:r>
            <a:r>
              <a:rPr lang="en-US" dirty="0" err="1"/>
              <a:t>Viegener</a:t>
            </a:r>
            <a:r>
              <a:rPr lang="en-US" dirty="0"/>
              <a:t> and Austin Young. Public jam making that </a:t>
            </a:r>
            <a:r>
              <a:rPr lang="en-US" dirty="0" err="1"/>
              <a:t>nutures</a:t>
            </a:r>
            <a:endParaRPr lang="en-US" dirty="0"/>
          </a:p>
          <a:p>
            <a:r>
              <a:rPr lang="en-US" dirty="0"/>
              <a:t>Awareness  of culinary materials and liveliness of the ecosystem.  Fallen Fruit Art Collective, </a:t>
            </a:r>
            <a:r>
              <a:rPr lang="en-US" dirty="0">
                <a:hlinkClick r:id="rId3"/>
              </a:rPr>
              <a:t>www.fallenfruit.org</a:t>
            </a:r>
            <a:endParaRPr lang="en-US" dirty="0"/>
          </a:p>
          <a:p>
            <a:endParaRPr lang="en-US" dirty="0"/>
          </a:p>
        </p:txBody>
      </p:sp>
    </p:spTree>
    <p:extLst>
      <p:ext uri="{BB962C8B-B14F-4D97-AF65-F5344CB8AC3E}">
        <p14:creationId xmlns:p14="http://schemas.microsoft.com/office/powerpoint/2010/main" val="1281266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80AE2AE-6A4B-3C43-2364-A45CF18A1678}"/>
              </a:ext>
            </a:extLst>
          </p:cNvPr>
          <p:cNvSpPr txBox="1"/>
          <p:nvPr/>
        </p:nvSpPr>
        <p:spPr>
          <a:xfrm>
            <a:off x="3705726" y="0"/>
            <a:ext cx="7912116" cy="4524315"/>
          </a:xfrm>
          <a:prstGeom prst="rect">
            <a:avLst/>
          </a:prstGeom>
          <a:noFill/>
        </p:spPr>
        <p:txBody>
          <a:bodyPr wrap="square" rtlCol="0">
            <a:spAutoFit/>
          </a:bodyPr>
          <a:lstStyle/>
          <a:p>
            <a:pPr algn="l"/>
            <a:r>
              <a:rPr lang="en-GB" b="0" i="0" u="none" strike="noStrike" dirty="0">
                <a:effectLst/>
                <a:latin typeface="Arial" panose="020B0604020202020204" pitchFamily="34" charset="0"/>
                <a:cs typeface="Arial" panose="020B0604020202020204" pitchFamily="34" charset="0"/>
              </a:rPr>
              <a:t>Everyone lives out a community of influences, their many territories of life, which compose intricate </a:t>
            </a:r>
            <a:r>
              <a:rPr lang="en-GB" dirty="0">
                <a:latin typeface="Arial" panose="020B0604020202020204" pitchFamily="34" charset="0"/>
                <a:cs typeface="Arial" panose="020B0604020202020204" pitchFamily="34" charset="0"/>
              </a:rPr>
              <a:t>landscapes</a:t>
            </a:r>
            <a:r>
              <a:rPr lang="en-GB" b="0" i="0" u="none" strike="noStrike" dirty="0">
                <a:effectLst/>
                <a:latin typeface="Arial" panose="020B0604020202020204" pitchFamily="34" charset="0"/>
                <a:cs typeface="Arial" panose="020B0604020202020204" pitchFamily="34" charset="0"/>
              </a:rPr>
              <a:t> of life representation. Each individual is a </a:t>
            </a:r>
            <a:r>
              <a:rPr lang="en-GB" b="0" i="0" u="none" strike="noStrike" dirty="0" err="1">
                <a:effectLst/>
                <a:latin typeface="Arial" panose="020B0604020202020204" pitchFamily="34" charset="0"/>
                <a:cs typeface="Arial" panose="020B0604020202020204" pitchFamily="34" charset="0"/>
              </a:rPr>
              <a:t>collectivity</a:t>
            </a:r>
            <a:r>
              <a:rPr lang="en-GB" b="0" i="0" u="none" strike="noStrike" dirty="0">
                <a:effectLst/>
                <a:latin typeface="Arial" panose="020B0604020202020204" pitchFamily="34" charset="0"/>
                <a:cs typeface="Arial" panose="020B0604020202020204" pitchFamily="34" charset="0"/>
              </a:rPr>
              <a:t>, an arrangement of relationships, </a:t>
            </a:r>
            <a:r>
              <a:rPr lang="en-GB" dirty="0">
                <a:latin typeface="Arial" panose="020B0604020202020204" pitchFamily="34" charset="0"/>
                <a:cs typeface="Arial" panose="020B0604020202020204" pitchFamily="34" charset="0"/>
              </a:rPr>
              <a:t>an ecosystem</a:t>
            </a:r>
            <a:r>
              <a:rPr lang="en-GB" b="0" i="0" u="none" strike="noStrike" dirty="0">
                <a:effectLst/>
                <a:latin typeface="Arial" panose="020B0604020202020204" pitchFamily="34" charset="0"/>
                <a:cs typeface="Arial" panose="020B0604020202020204" pitchFamily="34" charset="0"/>
              </a:rPr>
              <a:t> within changing circumstances.</a:t>
            </a:r>
          </a:p>
          <a:p>
            <a:pPr algn="l"/>
            <a:endParaRPr lang="en-GB" b="0" i="0" u="none" strike="noStrike" dirty="0">
              <a:effectLst/>
              <a:latin typeface="Arial" panose="020B0604020202020204" pitchFamily="34" charset="0"/>
              <a:cs typeface="Arial" panose="020B0604020202020204" pitchFamily="34" charset="0"/>
            </a:endParaRPr>
          </a:p>
          <a:p>
            <a:pPr algn="l"/>
            <a:r>
              <a:rPr lang="en-GB" b="0" i="0" u="none" strike="noStrike" dirty="0">
                <a:effectLst/>
                <a:latin typeface="Arial" panose="020B0604020202020204" pitchFamily="34" charset="0"/>
                <a:cs typeface="Arial" panose="020B0604020202020204" pitchFamily="34" charset="0"/>
              </a:rPr>
              <a:t>Deleuze and </a:t>
            </a:r>
            <a:r>
              <a:rPr lang="en-GB" b="0" i="0" u="none" strike="noStrike" dirty="0" err="1">
                <a:effectLst/>
                <a:latin typeface="Arial" panose="020B0604020202020204" pitchFamily="34" charset="0"/>
                <a:cs typeface="Arial" panose="020B0604020202020204" pitchFamily="34" charset="0"/>
              </a:rPr>
              <a:t>Guattari</a:t>
            </a:r>
            <a:r>
              <a:rPr lang="en-GB" b="0" i="0" u="none" strike="noStrike" dirty="0">
                <a:effectLst/>
                <a:latin typeface="Arial" panose="020B0604020202020204" pitchFamily="34" charset="0"/>
                <a:cs typeface="Arial" panose="020B0604020202020204" pitchFamily="34" charset="0"/>
              </a:rPr>
              <a:t> use the term rhizome to imagine that simultaneous growth </a:t>
            </a:r>
            <a:r>
              <a:rPr lang="en-GB" b="0" i="0" u="none" strike="noStrike" dirty="0" err="1">
                <a:effectLst/>
                <a:latin typeface="Arial" panose="020B0604020202020204" pitchFamily="34" charset="0"/>
                <a:cs typeface="Arial" panose="020B0604020202020204" pitchFamily="34" charset="0"/>
              </a:rPr>
              <a:t>happenswithin</a:t>
            </a:r>
            <a:r>
              <a:rPr lang="en-GB" b="0" i="0" u="none" strike="noStrike" dirty="0">
                <a:effectLst/>
                <a:latin typeface="Arial" panose="020B0604020202020204" pitchFamily="34" charset="0"/>
                <a:cs typeface="Arial" panose="020B0604020202020204" pitchFamily="34" charset="0"/>
              </a:rPr>
              <a:t> our multiple territories of influence. </a:t>
            </a:r>
          </a:p>
          <a:p>
            <a:pPr algn="l"/>
            <a:endParaRPr lang="en-GB" dirty="0">
              <a:latin typeface="Arial" panose="020B0604020202020204" pitchFamily="34" charset="0"/>
              <a:cs typeface="Arial" panose="020B0604020202020204" pitchFamily="34" charset="0"/>
            </a:endParaRPr>
          </a:p>
          <a:p>
            <a:pPr algn="l"/>
            <a:r>
              <a:rPr lang="en-GB" b="0" i="0" u="none" strike="noStrike" dirty="0">
                <a:effectLst/>
                <a:latin typeface="Arial" panose="020B0604020202020204" pitchFamily="34" charset="0"/>
                <a:cs typeface="Arial" panose="020B0604020202020204" pitchFamily="34" charset="0"/>
              </a:rPr>
              <a:t>A rhizome is an underground stem which travels across many different areas of growth. The rhizome is an ecological term, it describes areas of habitat which accommodates a cartography of growth.  A rhizome grows in many different kinds of spaces, and if severed will bring forth new shoots of growth. It is an expansive force, continually in a state of becoming.</a:t>
            </a:r>
          </a:p>
          <a:p>
            <a:pPr algn="l"/>
            <a:endParaRPr lang="en-GB" b="0" i="0" u="none" strike="noStrike" dirty="0">
              <a:effectLst/>
              <a:latin typeface="Arial" panose="020B0604020202020204" pitchFamily="34" charset="0"/>
              <a:cs typeface="Arial" panose="020B0604020202020204" pitchFamily="34" charset="0"/>
            </a:endParaRPr>
          </a:p>
          <a:p>
            <a:endParaRPr lang="en-GB" dirty="0">
              <a:latin typeface="Arial" panose="020B0604020202020204" pitchFamily="34" charset="0"/>
              <a:cs typeface="Arial" panose="020B0604020202020204" pitchFamily="34" charset="0"/>
            </a:endParaRPr>
          </a:p>
          <a:p>
            <a:endParaRPr lang="en-US" dirty="0"/>
          </a:p>
        </p:txBody>
      </p:sp>
      <p:pic>
        <p:nvPicPr>
          <p:cNvPr id="2" name="Picture 1">
            <a:extLst>
              <a:ext uri="{FF2B5EF4-FFF2-40B4-BE49-F238E27FC236}">
                <a16:creationId xmlns:a16="http://schemas.microsoft.com/office/drawing/2014/main" id="{E8F1D74E-55BA-CE60-0B7C-42FEFB6F88B2}"/>
              </a:ext>
            </a:extLst>
          </p:cNvPr>
          <p:cNvPicPr>
            <a:picLocks noChangeAspect="1"/>
          </p:cNvPicPr>
          <p:nvPr/>
        </p:nvPicPr>
        <p:blipFill>
          <a:blip r:embed="rId2"/>
          <a:stretch>
            <a:fillRect/>
          </a:stretch>
        </p:blipFill>
        <p:spPr>
          <a:xfrm>
            <a:off x="188138" y="807209"/>
            <a:ext cx="3294849" cy="4409574"/>
          </a:xfrm>
          <a:prstGeom prst="rect">
            <a:avLst/>
          </a:prstGeom>
        </p:spPr>
      </p:pic>
      <p:sp>
        <p:nvSpPr>
          <p:cNvPr id="5" name="TextBox 4">
            <a:extLst>
              <a:ext uri="{FF2B5EF4-FFF2-40B4-BE49-F238E27FC236}">
                <a16:creationId xmlns:a16="http://schemas.microsoft.com/office/drawing/2014/main" id="{85259FD0-D480-845A-156F-E8B44774DEE2}"/>
              </a:ext>
            </a:extLst>
          </p:cNvPr>
          <p:cNvSpPr txBox="1"/>
          <p:nvPr/>
        </p:nvSpPr>
        <p:spPr>
          <a:xfrm>
            <a:off x="406064" y="5681459"/>
            <a:ext cx="2406236" cy="369332"/>
          </a:xfrm>
          <a:prstGeom prst="rect">
            <a:avLst/>
          </a:prstGeom>
          <a:noFill/>
        </p:spPr>
        <p:txBody>
          <a:bodyPr wrap="none" rtlCol="0">
            <a:spAutoFit/>
          </a:bodyPr>
          <a:lstStyle/>
          <a:p>
            <a:r>
              <a:rPr lang="en-US" dirty="0"/>
              <a:t>Nick Cave </a:t>
            </a:r>
            <a:r>
              <a:rPr lang="en-US" dirty="0" err="1"/>
              <a:t>Soundsuits</a:t>
            </a:r>
            <a:r>
              <a:rPr lang="en-US" dirty="0"/>
              <a:t> </a:t>
            </a:r>
          </a:p>
        </p:txBody>
      </p:sp>
      <p:pic>
        <p:nvPicPr>
          <p:cNvPr id="6" name="Picture 5">
            <a:extLst>
              <a:ext uri="{FF2B5EF4-FFF2-40B4-BE49-F238E27FC236}">
                <a16:creationId xmlns:a16="http://schemas.microsoft.com/office/drawing/2014/main" id="{666DE52A-8CD4-325C-96B7-0931814A4F8B}"/>
              </a:ext>
            </a:extLst>
          </p:cNvPr>
          <p:cNvPicPr>
            <a:picLocks noChangeAspect="1"/>
          </p:cNvPicPr>
          <p:nvPr/>
        </p:nvPicPr>
        <p:blipFill>
          <a:blip r:embed="rId3"/>
          <a:stretch>
            <a:fillRect/>
          </a:stretch>
        </p:blipFill>
        <p:spPr>
          <a:xfrm>
            <a:off x="4517616" y="3856303"/>
            <a:ext cx="5652302" cy="2720960"/>
          </a:xfrm>
          <a:prstGeom prst="rect">
            <a:avLst/>
          </a:prstGeom>
        </p:spPr>
      </p:pic>
    </p:spTree>
    <p:extLst>
      <p:ext uri="{BB962C8B-B14F-4D97-AF65-F5344CB8AC3E}">
        <p14:creationId xmlns:p14="http://schemas.microsoft.com/office/powerpoint/2010/main" val="22220518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200"/>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352C585-F235-FFEB-3DEE-BF4BC03BDA0E}"/>
              </a:ext>
            </a:extLst>
          </p:cNvPr>
          <p:cNvSpPr txBox="1"/>
          <p:nvPr/>
        </p:nvSpPr>
        <p:spPr>
          <a:xfrm>
            <a:off x="1034143" y="1120676"/>
            <a:ext cx="10123714" cy="4616648"/>
          </a:xfrm>
          <a:prstGeom prst="rect">
            <a:avLst/>
          </a:prstGeom>
          <a:solidFill>
            <a:schemeClr val="bg2">
              <a:lumMod val="50000"/>
            </a:schemeClr>
          </a:solidFill>
        </p:spPr>
        <p:txBody>
          <a:bodyPr wrap="square" rtlCol="0">
            <a:spAutoFit/>
          </a:bodyPr>
          <a:lstStyle/>
          <a:p>
            <a:endParaRPr lang="en-US" b="1" dirty="0"/>
          </a:p>
          <a:p>
            <a:r>
              <a:rPr lang="en-US" sz="2000" b="1" dirty="0">
                <a:solidFill>
                  <a:schemeClr val="bg1"/>
                </a:solidFill>
                <a:latin typeface="Aptos Display" panose="020B0004020202020204" pitchFamily="34" charset="0"/>
              </a:rPr>
              <a:t>WHAT OUR STRATEGIES OF MUTUAL AID?</a:t>
            </a:r>
          </a:p>
          <a:p>
            <a:endParaRPr lang="en-US" sz="2000" b="1" dirty="0">
              <a:solidFill>
                <a:schemeClr val="bg1"/>
              </a:solidFill>
              <a:latin typeface="Aptos Display" panose="020B0004020202020204" pitchFamily="34" charset="0"/>
            </a:endParaRPr>
          </a:p>
          <a:p>
            <a:r>
              <a:rPr lang="en-US" sz="2000" b="1" dirty="0">
                <a:solidFill>
                  <a:schemeClr val="bg1"/>
                </a:solidFill>
                <a:latin typeface="Aptos Display" panose="020B0004020202020204" pitchFamily="34" charset="0"/>
              </a:rPr>
              <a:t>WHAT ARE EMERGENT STRATEGIES, IMPROVISED AND UNPLANNED ACTIONS?</a:t>
            </a:r>
          </a:p>
          <a:p>
            <a:endParaRPr lang="en-US" sz="2000" b="1" dirty="0">
              <a:solidFill>
                <a:schemeClr val="bg1"/>
              </a:solidFill>
              <a:latin typeface="Aptos Display" panose="020B0004020202020204" pitchFamily="34" charset="0"/>
            </a:endParaRPr>
          </a:p>
          <a:p>
            <a:r>
              <a:rPr lang="en-US" sz="2000" b="1" dirty="0">
                <a:solidFill>
                  <a:schemeClr val="bg1"/>
                </a:solidFill>
                <a:latin typeface="Aptos Display" panose="020B0004020202020204" pitchFamily="34" charset="0"/>
              </a:rPr>
              <a:t>ADAPATABLE AND ACCORDING TO NEED, THE LINK BETWEEN SMALL AND LARGE</a:t>
            </a:r>
          </a:p>
          <a:p>
            <a:endParaRPr lang="en-US" sz="2000" b="1" dirty="0">
              <a:solidFill>
                <a:schemeClr val="bg1"/>
              </a:solidFill>
              <a:latin typeface="Aptos Display" panose="020B0004020202020204" pitchFamily="34" charset="0"/>
            </a:endParaRPr>
          </a:p>
          <a:p>
            <a:r>
              <a:rPr lang="en-US" sz="2000" b="1" dirty="0">
                <a:solidFill>
                  <a:schemeClr val="bg1"/>
                </a:solidFill>
                <a:latin typeface="Aptos Display" panose="020B0004020202020204" pitchFamily="34" charset="0"/>
              </a:rPr>
              <a:t>SMALL PRACTICES IN OUR DAILY LIVES IMPACT TRUST, HOSPITALITY AND COMMUNICATION BETWEEN PEOPLE</a:t>
            </a:r>
          </a:p>
          <a:p>
            <a:endParaRPr lang="en-US" sz="2000" b="1" dirty="0">
              <a:solidFill>
                <a:schemeClr val="bg1"/>
              </a:solidFill>
              <a:latin typeface="Aptos Display" panose="020B0004020202020204" pitchFamily="34" charset="0"/>
            </a:endParaRPr>
          </a:p>
          <a:p>
            <a:r>
              <a:rPr lang="en-US" sz="2000" b="1" dirty="0">
                <a:solidFill>
                  <a:schemeClr val="bg1"/>
                </a:solidFill>
                <a:latin typeface="Aptos Display" panose="020B0004020202020204" pitchFamily="34" charset="0"/>
              </a:rPr>
              <a:t>DOMESTICATE FOR THE PUBLIC GOOD</a:t>
            </a:r>
          </a:p>
          <a:p>
            <a:endParaRPr lang="en-US" sz="2000" b="1" dirty="0">
              <a:solidFill>
                <a:schemeClr val="bg1"/>
              </a:solidFill>
              <a:latin typeface="Aptos Display" panose="020B0004020202020204" pitchFamily="34" charset="0"/>
            </a:endParaRPr>
          </a:p>
          <a:p>
            <a:r>
              <a:rPr lang="en-US" sz="2000" dirty="0">
                <a:latin typeface="Aptos Display" panose="020B0004020202020204" pitchFamily="34" charset="0"/>
              </a:rPr>
              <a:t>THE CARE MANIFESTO, THE CARE COLLECTIVE THE POLITICS OF INTERDEPENDENCE</a:t>
            </a:r>
          </a:p>
          <a:p>
            <a:endParaRPr lang="en-US" b="1" dirty="0">
              <a:solidFill>
                <a:schemeClr val="bg1"/>
              </a:solidFill>
            </a:endParaRPr>
          </a:p>
          <a:p>
            <a:endParaRPr lang="en-US" b="1" dirty="0"/>
          </a:p>
        </p:txBody>
      </p:sp>
    </p:spTree>
    <p:extLst>
      <p:ext uri="{BB962C8B-B14F-4D97-AF65-F5344CB8AC3E}">
        <p14:creationId xmlns:p14="http://schemas.microsoft.com/office/powerpoint/2010/main" val="2444068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DE91C33-9051-B02B-53E4-CDB587410991}"/>
              </a:ext>
            </a:extLst>
          </p:cNvPr>
          <p:cNvPicPr>
            <a:picLocks noChangeAspect="1"/>
          </p:cNvPicPr>
          <p:nvPr/>
        </p:nvPicPr>
        <p:blipFill>
          <a:blip r:embed="rId2"/>
          <a:srcRect l="26599" r="29730" b="-1"/>
          <a:stretch>
            <a:fillRect/>
          </a:stretch>
        </p:blipFill>
        <p:spPr>
          <a:xfrm>
            <a:off x="192528" y="171716"/>
            <a:ext cx="3793268" cy="6514565"/>
          </a:xfrm>
          <a:prstGeom prst="rect">
            <a:avLst/>
          </a:prstGeom>
        </p:spPr>
      </p:pic>
      <p:pic>
        <p:nvPicPr>
          <p:cNvPr id="6" name="Picture 5">
            <a:extLst>
              <a:ext uri="{FF2B5EF4-FFF2-40B4-BE49-F238E27FC236}">
                <a16:creationId xmlns:a16="http://schemas.microsoft.com/office/drawing/2014/main" id="{F81D8DAC-83F8-CF2A-B4FA-46B52605538E}"/>
              </a:ext>
            </a:extLst>
          </p:cNvPr>
          <p:cNvPicPr>
            <a:picLocks noChangeAspect="1"/>
          </p:cNvPicPr>
          <p:nvPr/>
        </p:nvPicPr>
        <p:blipFill>
          <a:blip r:embed="rId3"/>
          <a:srcRect r="21754" b="-3"/>
          <a:stretch>
            <a:fillRect/>
          </a:stretch>
        </p:blipFill>
        <p:spPr>
          <a:xfrm>
            <a:off x="4184538" y="171716"/>
            <a:ext cx="3822924" cy="6514565"/>
          </a:xfrm>
          <a:prstGeom prst="rect">
            <a:avLst/>
          </a:prstGeom>
        </p:spPr>
      </p:pic>
      <p:pic>
        <p:nvPicPr>
          <p:cNvPr id="5" name="Picture 4">
            <a:extLst>
              <a:ext uri="{FF2B5EF4-FFF2-40B4-BE49-F238E27FC236}">
                <a16:creationId xmlns:a16="http://schemas.microsoft.com/office/drawing/2014/main" id="{74BD09E0-380A-C5CA-FE30-9EBFC14E95F6}"/>
              </a:ext>
            </a:extLst>
          </p:cNvPr>
          <p:cNvPicPr>
            <a:picLocks noChangeAspect="1"/>
          </p:cNvPicPr>
          <p:nvPr/>
        </p:nvPicPr>
        <p:blipFill>
          <a:blip r:embed="rId4"/>
          <a:srcRect r="22244" b="-3"/>
          <a:stretch>
            <a:fillRect/>
          </a:stretch>
        </p:blipFill>
        <p:spPr>
          <a:xfrm>
            <a:off x="8188032" y="171716"/>
            <a:ext cx="3799007" cy="6514565"/>
          </a:xfrm>
          <a:prstGeom prst="rect">
            <a:avLst/>
          </a:prstGeom>
        </p:spPr>
      </p:pic>
      <p:sp>
        <p:nvSpPr>
          <p:cNvPr id="8" name="TextBox 7">
            <a:extLst>
              <a:ext uri="{FF2B5EF4-FFF2-40B4-BE49-F238E27FC236}">
                <a16:creationId xmlns:a16="http://schemas.microsoft.com/office/drawing/2014/main" id="{2DF9EE96-168E-5D4B-5FBE-046A8D415657}"/>
              </a:ext>
            </a:extLst>
          </p:cNvPr>
          <p:cNvSpPr txBox="1"/>
          <p:nvPr/>
        </p:nvSpPr>
        <p:spPr>
          <a:xfrm>
            <a:off x="249990" y="5879589"/>
            <a:ext cx="3788573" cy="707886"/>
          </a:xfrm>
          <a:prstGeom prst="rect">
            <a:avLst/>
          </a:prstGeom>
          <a:noFill/>
        </p:spPr>
        <p:txBody>
          <a:bodyPr wrap="square" rtlCol="0">
            <a:spAutoFit/>
          </a:bodyPr>
          <a:lstStyle/>
          <a:p>
            <a:r>
              <a:rPr lang="en-US" sz="2000" dirty="0">
                <a:solidFill>
                  <a:schemeClr val="bg1"/>
                </a:solidFill>
              </a:rPr>
              <a:t>Nikki  Devereux, Mixed Media Artist, Comfort Food</a:t>
            </a:r>
          </a:p>
        </p:txBody>
      </p:sp>
      <p:sp>
        <p:nvSpPr>
          <p:cNvPr id="9" name="TextBox 8">
            <a:extLst>
              <a:ext uri="{FF2B5EF4-FFF2-40B4-BE49-F238E27FC236}">
                <a16:creationId xmlns:a16="http://schemas.microsoft.com/office/drawing/2014/main" id="{DDE80E1A-24A9-B7A7-585E-E0F5C623B49D}"/>
              </a:ext>
            </a:extLst>
          </p:cNvPr>
          <p:cNvSpPr txBox="1"/>
          <p:nvPr/>
        </p:nvSpPr>
        <p:spPr>
          <a:xfrm>
            <a:off x="8479982" y="6218143"/>
            <a:ext cx="3519490" cy="369332"/>
          </a:xfrm>
          <a:prstGeom prst="rect">
            <a:avLst/>
          </a:prstGeom>
          <a:noFill/>
        </p:spPr>
        <p:txBody>
          <a:bodyPr wrap="none" rtlCol="0">
            <a:spAutoFit/>
          </a:bodyPr>
          <a:lstStyle/>
          <a:p>
            <a:r>
              <a:rPr lang="en-US" dirty="0">
                <a:solidFill>
                  <a:schemeClr val="bg1"/>
                </a:solidFill>
              </a:rPr>
              <a:t>Bob Devin Jones, Artistic Director </a:t>
            </a:r>
          </a:p>
        </p:txBody>
      </p:sp>
    </p:spTree>
    <p:extLst>
      <p:ext uri="{BB962C8B-B14F-4D97-AF65-F5344CB8AC3E}">
        <p14:creationId xmlns:p14="http://schemas.microsoft.com/office/powerpoint/2010/main" val="21022742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DAA6C16-BF9B-4A3E-BC70-EE6015D4F9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9ADAD05-3E71-AE23-37C5-5969BB2C13B3}"/>
              </a:ext>
            </a:extLst>
          </p:cNvPr>
          <p:cNvPicPr>
            <a:picLocks noChangeAspect="1"/>
          </p:cNvPicPr>
          <p:nvPr/>
        </p:nvPicPr>
        <p:blipFill>
          <a:blip r:embed="rId2"/>
          <a:srcRect t="3753" r="1" b="923"/>
          <a:stretch>
            <a:fillRect/>
          </a:stretch>
        </p:blipFill>
        <p:spPr>
          <a:xfrm>
            <a:off x="-4" y="10"/>
            <a:ext cx="2952750" cy="3940619"/>
          </a:xfrm>
          <a:custGeom>
            <a:avLst/>
            <a:gdLst/>
            <a:ahLst/>
            <a:cxnLst/>
            <a:rect l="l" t="t" r="r" b="b"/>
            <a:pathLst>
              <a:path w="2952750" h="3940629">
                <a:moveTo>
                  <a:pt x="0" y="0"/>
                </a:moveTo>
                <a:lnTo>
                  <a:pt x="2952750" y="0"/>
                </a:lnTo>
                <a:lnTo>
                  <a:pt x="2952749" y="3847994"/>
                </a:lnTo>
                <a:lnTo>
                  <a:pt x="0" y="3940629"/>
                </a:lnTo>
                <a:close/>
              </a:path>
            </a:pathLst>
          </a:custGeom>
        </p:spPr>
      </p:pic>
      <p:pic>
        <p:nvPicPr>
          <p:cNvPr id="10" name="Picture 9">
            <a:extLst>
              <a:ext uri="{FF2B5EF4-FFF2-40B4-BE49-F238E27FC236}">
                <a16:creationId xmlns:a16="http://schemas.microsoft.com/office/drawing/2014/main" id="{AC65C56D-63B9-7C57-9C5C-C2E17B1F2DB8}"/>
              </a:ext>
            </a:extLst>
          </p:cNvPr>
          <p:cNvPicPr>
            <a:picLocks noChangeAspect="1"/>
          </p:cNvPicPr>
          <p:nvPr/>
        </p:nvPicPr>
        <p:blipFill>
          <a:blip r:embed="rId3"/>
          <a:srcRect t="3866" r="-3" b="-3"/>
          <a:stretch>
            <a:fillRect/>
          </a:stretch>
        </p:blipFill>
        <p:spPr>
          <a:xfrm>
            <a:off x="3143253" y="10"/>
            <a:ext cx="2857499" cy="3842008"/>
          </a:xfrm>
          <a:custGeom>
            <a:avLst/>
            <a:gdLst/>
            <a:ahLst/>
            <a:cxnLst/>
            <a:rect l="l" t="t" r="r" b="b"/>
            <a:pathLst>
              <a:path w="2857499" h="3842018">
                <a:moveTo>
                  <a:pt x="0" y="0"/>
                </a:moveTo>
                <a:lnTo>
                  <a:pt x="2857499" y="0"/>
                </a:lnTo>
                <a:lnTo>
                  <a:pt x="2857499" y="3799815"/>
                </a:lnTo>
                <a:lnTo>
                  <a:pt x="2408465" y="3766458"/>
                </a:lnTo>
                <a:lnTo>
                  <a:pt x="0" y="3842018"/>
                </a:lnTo>
                <a:close/>
              </a:path>
            </a:pathLst>
          </a:custGeom>
        </p:spPr>
      </p:pic>
      <p:pic>
        <p:nvPicPr>
          <p:cNvPr id="1026" name="Picture 2">
            <a:extLst>
              <a:ext uri="{FF2B5EF4-FFF2-40B4-BE49-F238E27FC236}">
                <a16:creationId xmlns:a16="http://schemas.microsoft.com/office/drawing/2014/main" id="{C88C615E-5963-0916-F004-85A822004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7951" r="4" b="4"/>
          <a:stretch>
            <a:fillRect/>
          </a:stretch>
        </p:blipFill>
        <p:spPr bwMode="auto">
          <a:xfrm>
            <a:off x="6191251" y="10"/>
            <a:ext cx="2857499" cy="4026227"/>
          </a:xfrm>
          <a:custGeom>
            <a:avLst/>
            <a:gdLst/>
            <a:ahLst/>
            <a:cxnLst/>
            <a:rect l="l" t="t" r="r" b="b"/>
            <a:pathLst>
              <a:path w="2857499" h="4026237">
                <a:moveTo>
                  <a:pt x="0" y="0"/>
                </a:moveTo>
                <a:lnTo>
                  <a:pt x="2857499" y="0"/>
                </a:lnTo>
                <a:lnTo>
                  <a:pt x="2857499" y="4026237"/>
                </a:lnTo>
                <a:lnTo>
                  <a:pt x="0" y="3813966"/>
                </a:lnTo>
                <a:close/>
              </a:path>
            </a:pathLst>
          </a:cu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96ED380C-E28A-DEA4-CC8B-042F1095D4CD}"/>
              </a:ext>
            </a:extLst>
          </p:cNvPr>
          <p:cNvPicPr>
            <a:picLocks noChangeAspect="1"/>
          </p:cNvPicPr>
          <p:nvPr/>
        </p:nvPicPr>
        <p:blipFill>
          <a:blip r:embed="rId5"/>
          <a:srcRect r="117" b="-2"/>
          <a:stretch>
            <a:fillRect/>
          </a:stretch>
        </p:blipFill>
        <p:spPr>
          <a:xfrm>
            <a:off x="9239249" y="10"/>
            <a:ext cx="2952751" cy="4049475"/>
          </a:xfrm>
          <a:custGeom>
            <a:avLst/>
            <a:gdLst/>
            <a:ahLst/>
            <a:cxnLst/>
            <a:rect l="l" t="t" r="r" b="b"/>
            <a:pathLst>
              <a:path w="2952751" h="4049485">
                <a:moveTo>
                  <a:pt x="0" y="0"/>
                </a:moveTo>
                <a:lnTo>
                  <a:pt x="2952751" y="0"/>
                </a:lnTo>
                <a:lnTo>
                  <a:pt x="2952750" y="3940629"/>
                </a:lnTo>
                <a:lnTo>
                  <a:pt x="122465" y="4049485"/>
                </a:lnTo>
                <a:lnTo>
                  <a:pt x="0" y="4040388"/>
                </a:lnTo>
                <a:close/>
              </a:path>
            </a:pathLst>
          </a:custGeom>
        </p:spPr>
      </p:pic>
      <p:grpSp>
        <p:nvGrpSpPr>
          <p:cNvPr id="1033" name="Group 1032">
            <a:extLst>
              <a:ext uri="{FF2B5EF4-FFF2-40B4-BE49-F238E27FC236}">
                <a16:creationId xmlns:a16="http://schemas.microsoft.com/office/drawing/2014/main" id="{31655B4F-4050-4B1F-82A8-180E74CF9C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034" name="Freeform: Shape 1033">
              <a:extLst>
                <a:ext uri="{FF2B5EF4-FFF2-40B4-BE49-F238E27FC236}">
                  <a16:creationId xmlns:a16="http://schemas.microsoft.com/office/drawing/2014/main" id="{2EA4C97B-84C4-4658-A6D6-600CB62B43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35" name="Freeform: Shape 1034">
              <a:extLst>
                <a:ext uri="{FF2B5EF4-FFF2-40B4-BE49-F238E27FC236}">
                  <a16:creationId xmlns:a16="http://schemas.microsoft.com/office/drawing/2014/main" id="{24FE591E-19B9-480D-9B26-EB96D70C28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6">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TextBox 3">
            <a:extLst>
              <a:ext uri="{FF2B5EF4-FFF2-40B4-BE49-F238E27FC236}">
                <a16:creationId xmlns:a16="http://schemas.microsoft.com/office/drawing/2014/main" id="{E0011C70-E0FA-9451-2DCA-AEBF92538D42}"/>
              </a:ext>
            </a:extLst>
          </p:cNvPr>
          <p:cNvSpPr txBox="1"/>
          <p:nvPr/>
        </p:nvSpPr>
        <p:spPr>
          <a:xfrm>
            <a:off x="914400" y="4637314"/>
            <a:ext cx="10625455" cy="2095995"/>
          </a:xfrm>
          <a:prstGeom prst="rect">
            <a:avLst/>
          </a:prstGeom>
        </p:spPr>
        <p:txBody>
          <a:bodyPr vert="horz" lIns="91440" tIns="45720" rIns="91440" bIns="45720" rtlCol="0">
            <a:normAutofit/>
          </a:bodyPr>
          <a:lstStyle/>
          <a:p>
            <a:pPr>
              <a:lnSpc>
                <a:spcPct val="90000"/>
              </a:lnSpc>
              <a:spcAft>
                <a:spcPts val="600"/>
              </a:spcAft>
            </a:pPr>
            <a:r>
              <a:rPr lang="en-US" sz="2000" dirty="0">
                <a:solidFill>
                  <a:schemeClr val="bg1"/>
                </a:solidFill>
              </a:rPr>
              <a:t>Joseph Beuys treated materials such as honey, tea, and margarine as social curatives endowed with various nonphysical properties through his complex and personal system of symbols and metaphors. Expanded sculpture in </a:t>
            </a:r>
            <a:r>
              <a:rPr lang="en-US" sz="2000" dirty="0" err="1">
                <a:solidFill>
                  <a:schemeClr val="bg1"/>
                </a:solidFill>
              </a:rPr>
              <a:t>everydaylife</a:t>
            </a:r>
            <a:r>
              <a:rPr lang="en-US" sz="2000" dirty="0">
                <a:solidFill>
                  <a:schemeClr val="bg1"/>
                </a:solidFill>
              </a:rPr>
              <a:t>. </a:t>
            </a:r>
            <a:r>
              <a:rPr lang="en-GB" sz="2000" dirty="0">
                <a:solidFill>
                  <a:schemeClr val="bg1"/>
                </a:solidFill>
              </a:rPr>
              <a:t>Beuys presented home cooking as a potential art of living, foodstuffs as art objects, and the ecological rebirth of agriculture as a “social sculpture.”</a:t>
            </a:r>
            <a:endParaRPr lang="en-US" sz="2000" dirty="0">
              <a:solidFill>
                <a:schemeClr val="bg1">
                  <a:alpha val="80000"/>
                </a:schemeClr>
              </a:solidFill>
            </a:endParaRPr>
          </a:p>
        </p:txBody>
      </p:sp>
    </p:spTree>
    <p:extLst>
      <p:ext uri="{BB962C8B-B14F-4D97-AF65-F5344CB8AC3E}">
        <p14:creationId xmlns:p14="http://schemas.microsoft.com/office/powerpoint/2010/main" val="3554241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553394B-AD85-E040-631E-99E1CD1FBE7F}"/>
              </a:ext>
            </a:extLst>
          </p:cNvPr>
          <p:cNvPicPr>
            <a:picLocks noChangeAspect="1"/>
          </p:cNvPicPr>
          <p:nvPr/>
        </p:nvPicPr>
        <p:blipFill>
          <a:blip r:embed="rId2"/>
          <a:stretch>
            <a:fillRect/>
          </a:stretch>
        </p:blipFill>
        <p:spPr>
          <a:xfrm>
            <a:off x="1" y="1179069"/>
            <a:ext cx="3764280" cy="4953000"/>
          </a:xfrm>
          <a:prstGeom prst="rect">
            <a:avLst/>
          </a:prstGeom>
        </p:spPr>
      </p:pic>
      <p:pic>
        <p:nvPicPr>
          <p:cNvPr id="7" name="Picture 6">
            <a:extLst>
              <a:ext uri="{FF2B5EF4-FFF2-40B4-BE49-F238E27FC236}">
                <a16:creationId xmlns:a16="http://schemas.microsoft.com/office/drawing/2014/main" id="{6A4CD005-3D06-FF47-FD37-39B5FD175942}"/>
              </a:ext>
            </a:extLst>
          </p:cNvPr>
          <p:cNvPicPr>
            <a:picLocks noChangeAspect="1"/>
          </p:cNvPicPr>
          <p:nvPr/>
        </p:nvPicPr>
        <p:blipFill>
          <a:blip r:embed="rId3"/>
          <a:stretch>
            <a:fillRect/>
          </a:stretch>
        </p:blipFill>
        <p:spPr>
          <a:xfrm>
            <a:off x="3968573" y="869361"/>
            <a:ext cx="3288639" cy="5572416"/>
          </a:xfrm>
          <a:prstGeom prst="rect">
            <a:avLst/>
          </a:prstGeom>
        </p:spPr>
      </p:pic>
      <p:pic>
        <p:nvPicPr>
          <p:cNvPr id="8" name="Picture 7">
            <a:extLst>
              <a:ext uri="{FF2B5EF4-FFF2-40B4-BE49-F238E27FC236}">
                <a16:creationId xmlns:a16="http://schemas.microsoft.com/office/drawing/2014/main" id="{3459FD8F-C655-60EC-FF29-629D2C6E3D9C}"/>
              </a:ext>
            </a:extLst>
          </p:cNvPr>
          <p:cNvPicPr>
            <a:picLocks noChangeAspect="1"/>
          </p:cNvPicPr>
          <p:nvPr/>
        </p:nvPicPr>
        <p:blipFill>
          <a:blip r:embed="rId4"/>
          <a:stretch>
            <a:fillRect/>
          </a:stretch>
        </p:blipFill>
        <p:spPr>
          <a:xfrm>
            <a:off x="7461504" y="3655569"/>
            <a:ext cx="4572000" cy="3048000"/>
          </a:xfrm>
          <a:prstGeom prst="rect">
            <a:avLst/>
          </a:prstGeom>
        </p:spPr>
      </p:pic>
      <p:sp>
        <p:nvSpPr>
          <p:cNvPr id="9" name="TextBox 8">
            <a:extLst>
              <a:ext uri="{FF2B5EF4-FFF2-40B4-BE49-F238E27FC236}">
                <a16:creationId xmlns:a16="http://schemas.microsoft.com/office/drawing/2014/main" id="{F82AFA6F-9073-5BA5-B33C-AF7AABA7ECBA}"/>
              </a:ext>
            </a:extLst>
          </p:cNvPr>
          <p:cNvSpPr txBox="1"/>
          <p:nvPr/>
        </p:nvSpPr>
        <p:spPr>
          <a:xfrm>
            <a:off x="7782344" y="177694"/>
            <a:ext cx="3930319" cy="3477875"/>
          </a:xfrm>
          <a:prstGeom prst="rect">
            <a:avLst/>
          </a:prstGeom>
          <a:noFill/>
        </p:spPr>
        <p:txBody>
          <a:bodyPr wrap="square" rtlCol="0">
            <a:spAutoFit/>
          </a:bodyPr>
          <a:lstStyle/>
          <a:p>
            <a:r>
              <a:rPr lang="en-GB" sz="2000" dirty="0"/>
              <a:t>Fluid Table a food art practice group. They are using food as an artistic medium. They explore dining activities and dynamic relationships primarily through ceramics, fabrics, installations, photography, sound, and performance art. I can't wait to see what else they do next and how they expand their practice later. </a:t>
            </a:r>
            <a:endParaRPr lang="en-US" sz="2000" dirty="0"/>
          </a:p>
        </p:txBody>
      </p:sp>
    </p:spTree>
    <p:extLst>
      <p:ext uri="{BB962C8B-B14F-4D97-AF65-F5344CB8AC3E}">
        <p14:creationId xmlns:p14="http://schemas.microsoft.com/office/powerpoint/2010/main" val="38981347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lumMod val="10000"/>
            <a:lumOff val="9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E4CA6C6-145C-E6CE-FE87-431A3F822F42}"/>
              </a:ext>
            </a:extLst>
          </p:cNvPr>
          <p:cNvSpPr txBox="1"/>
          <p:nvPr/>
        </p:nvSpPr>
        <p:spPr>
          <a:xfrm>
            <a:off x="706581" y="1086654"/>
            <a:ext cx="10778837" cy="4339650"/>
          </a:xfrm>
          <a:prstGeom prst="rect">
            <a:avLst/>
          </a:prstGeom>
          <a:solidFill>
            <a:schemeClr val="tx1">
              <a:lumMod val="50000"/>
              <a:lumOff val="50000"/>
            </a:schemeClr>
          </a:solidFill>
        </p:spPr>
        <p:txBody>
          <a:bodyPr wrap="square">
            <a:spAutoFit/>
          </a:bodyPr>
          <a:lstStyle/>
          <a:p>
            <a:endParaRPr lang="en-US" b="1" dirty="0">
              <a:solidFill>
                <a:schemeClr val="bg1"/>
              </a:solidFill>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WE ARE OFTEN ENCOURAGED TO LOOK AFTER OURSELVES AS INDIVIDUALS, BUT NEED TO SHARE NETWORKS OF BELONGING IN THE PUBLIC HOMEPLACE IN OPEN STUDIOS OF PRACTICE FOR LIFELONG LEARNING AND SKILLS SHARING.  </a:t>
            </a:r>
          </a:p>
          <a:p>
            <a:endParaRPr lang="en-US" sz="2000" b="1" dirty="0">
              <a:solidFill>
                <a:schemeClr val="bg1"/>
              </a:solidFill>
              <a:latin typeface="Aptos Display" panose="020B0004020202020204" pitchFamily="34" charset="0"/>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MUTUAL SUPPORT, PUBLIC SPACE, ADDRESSING LONELINESS, CHILDCARE, MENTAL HEALTH SUPPORTS FOR THRIVING.</a:t>
            </a:r>
          </a:p>
          <a:p>
            <a:endParaRPr lang="en-US" sz="2000" b="1" dirty="0">
              <a:solidFill>
                <a:schemeClr val="bg1"/>
              </a:solidFill>
              <a:latin typeface="Aptos Display" panose="020B0004020202020204" pitchFamily="34" charset="0"/>
              <a:cs typeface="Arial" panose="020B0604020202020204" pitchFamily="34" charset="0"/>
            </a:endParaRPr>
          </a:p>
          <a:p>
            <a:r>
              <a:rPr lang="en-US" sz="2000" b="1" dirty="0">
                <a:solidFill>
                  <a:schemeClr val="bg1"/>
                </a:solidFill>
                <a:latin typeface="Aptos Display" panose="020B0004020202020204" pitchFamily="34" charset="0"/>
                <a:cs typeface="Arial" panose="020B0604020202020204" pitchFamily="34" charset="0"/>
              </a:rPr>
              <a:t>MAKING SPECIAL WHAT IS BEAUTIFUL IN OUR LIVES AND CELEBRATING THE SPECIAL OCCASIONS OF OUR LIVES. MAKING SPECIAL IN INFORMAL SETTINGS. DO IT YOURSELF HONOURING OF WHATS AT HAND, THE PLACES WE HAVE MADE FOR OURSELVES.</a:t>
            </a:r>
          </a:p>
          <a:p>
            <a:endParaRPr lang="en-US" sz="2000" b="1" dirty="0">
              <a:solidFill>
                <a:schemeClr val="bg1"/>
              </a:solidFill>
              <a:latin typeface="Aptos Display" panose="020B0004020202020204" pitchFamily="34" charset="0"/>
              <a:cs typeface="Arial" panose="020B0604020202020204" pitchFamily="34" charset="0"/>
            </a:endParaRPr>
          </a:p>
          <a:p>
            <a:r>
              <a:rPr lang="en-US" sz="2000" b="1" dirty="0">
                <a:latin typeface="Aptos Display" panose="020B0004020202020204" pitchFamily="34" charset="0"/>
                <a:cs typeface="Arial" panose="020B0604020202020204" pitchFamily="34" charset="0"/>
              </a:rPr>
              <a:t>ELLEN DISSANAYAKE, </a:t>
            </a:r>
            <a:r>
              <a:rPr lang="en-US" sz="2000" b="1" i="1" dirty="0">
                <a:latin typeface="Aptos Display" panose="020B0004020202020204" pitchFamily="34" charset="0"/>
                <a:cs typeface="Arial" panose="020B0604020202020204" pitchFamily="34" charset="0"/>
              </a:rPr>
              <a:t>WHAT IS ART FOR?</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398910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C9CE05F-117E-3587-FA64-E70A48328DC0}"/>
              </a:ext>
            </a:extLst>
          </p:cNvPr>
          <p:cNvPicPr>
            <a:picLocks noChangeAspect="1"/>
          </p:cNvPicPr>
          <p:nvPr/>
        </p:nvPicPr>
        <p:blipFill>
          <a:blip r:embed="rId2"/>
          <a:stretch>
            <a:fillRect/>
          </a:stretch>
        </p:blipFill>
        <p:spPr>
          <a:xfrm>
            <a:off x="483870" y="0"/>
            <a:ext cx="5612130" cy="6858000"/>
          </a:xfrm>
          <a:prstGeom prst="rect">
            <a:avLst/>
          </a:prstGeom>
        </p:spPr>
      </p:pic>
      <p:pic>
        <p:nvPicPr>
          <p:cNvPr id="6" name="Picture 5">
            <a:extLst>
              <a:ext uri="{FF2B5EF4-FFF2-40B4-BE49-F238E27FC236}">
                <a16:creationId xmlns:a16="http://schemas.microsoft.com/office/drawing/2014/main" id="{2E3BF4F1-538C-F6F4-BCEE-AD465615804D}"/>
              </a:ext>
            </a:extLst>
          </p:cNvPr>
          <p:cNvPicPr>
            <a:picLocks noChangeAspect="1"/>
          </p:cNvPicPr>
          <p:nvPr/>
        </p:nvPicPr>
        <p:blipFill>
          <a:blip r:embed="rId3"/>
          <a:stretch>
            <a:fillRect/>
          </a:stretch>
        </p:blipFill>
        <p:spPr>
          <a:xfrm>
            <a:off x="6744294" y="286221"/>
            <a:ext cx="4517181" cy="2779804"/>
          </a:xfrm>
          <a:prstGeom prst="rect">
            <a:avLst/>
          </a:prstGeom>
        </p:spPr>
      </p:pic>
      <p:pic>
        <p:nvPicPr>
          <p:cNvPr id="7" name="Picture 6">
            <a:extLst>
              <a:ext uri="{FF2B5EF4-FFF2-40B4-BE49-F238E27FC236}">
                <a16:creationId xmlns:a16="http://schemas.microsoft.com/office/drawing/2014/main" id="{62AED835-C1C6-B986-3CBB-93AF1E54ADD4}"/>
              </a:ext>
            </a:extLst>
          </p:cNvPr>
          <p:cNvPicPr>
            <a:picLocks noChangeAspect="1"/>
          </p:cNvPicPr>
          <p:nvPr/>
        </p:nvPicPr>
        <p:blipFill>
          <a:blip r:embed="rId4"/>
          <a:stretch>
            <a:fillRect/>
          </a:stretch>
        </p:blipFill>
        <p:spPr>
          <a:xfrm>
            <a:off x="6307592" y="3303769"/>
            <a:ext cx="5390586" cy="3554232"/>
          </a:xfrm>
          <a:prstGeom prst="rect">
            <a:avLst/>
          </a:prstGeom>
        </p:spPr>
      </p:pic>
      <p:sp>
        <p:nvSpPr>
          <p:cNvPr id="2" name="TextBox 1">
            <a:extLst>
              <a:ext uri="{FF2B5EF4-FFF2-40B4-BE49-F238E27FC236}">
                <a16:creationId xmlns:a16="http://schemas.microsoft.com/office/drawing/2014/main" id="{1FEEE85A-E0A5-6C58-A32E-4484B58DF065}"/>
              </a:ext>
            </a:extLst>
          </p:cNvPr>
          <p:cNvSpPr txBox="1"/>
          <p:nvPr/>
        </p:nvSpPr>
        <p:spPr>
          <a:xfrm>
            <a:off x="3408218" y="286221"/>
            <a:ext cx="2477193" cy="2862322"/>
          </a:xfrm>
          <a:prstGeom prst="rect">
            <a:avLst/>
          </a:prstGeom>
          <a:noFill/>
        </p:spPr>
        <p:txBody>
          <a:bodyPr wrap="square" rtlCol="0">
            <a:spAutoFit/>
          </a:bodyPr>
          <a:lstStyle/>
          <a:p>
            <a:r>
              <a:rPr lang="en-US" dirty="0">
                <a:solidFill>
                  <a:schemeClr val="bg1"/>
                </a:solidFill>
              </a:rPr>
              <a:t>Artist Georgia O’Keefe</a:t>
            </a:r>
          </a:p>
          <a:p>
            <a:r>
              <a:rPr lang="en-US" dirty="0">
                <a:solidFill>
                  <a:schemeClr val="bg1"/>
                </a:solidFill>
              </a:rPr>
              <a:t>Gardener and Cook</a:t>
            </a:r>
          </a:p>
          <a:p>
            <a:r>
              <a:rPr lang="en-US" dirty="0">
                <a:solidFill>
                  <a:schemeClr val="bg1"/>
                </a:solidFill>
              </a:rPr>
              <a:t>Baking her own bread and making her own yogurt and collecting herbs from her garden. She connected art to</a:t>
            </a:r>
          </a:p>
          <a:p>
            <a:r>
              <a:rPr lang="en-US" dirty="0">
                <a:solidFill>
                  <a:schemeClr val="bg1"/>
                </a:solidFill>
              </a:rPr>
              <a:t>food preparation and </a:t>
            </a:r>
          </a:p>
          <a:p>
            <a:r>
              <a:rPr lang="en-US" dirty="0">
                <a:solidFill>
                  <a:schemeClr val="bg1"/>
                </a:solidFill>
              </a:rPr>
              <a:t>healthy living.</a:t>
            </a:r>
          </a:p>
          <a:p>
            <a:endParaRPr lang="en-US" dirty="0">
              <a:solidFill>
                <a:schemeClr val="bg1"/>
              </a:solidFill>
            </a:endParaRPr>
          </a:p>
        </p:txBody>
      </p:sp>
    </p:spTree>
    <p:extLst>
      <p:ext uri="{BB962C8B-B14F-4D97-AF65-F5344CB8AC3E}">
        <p14:creationId xmlns:p14="http://schemas.microsoft.com/office/powerpoint/2010/main" val="24121559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E85FAE65-103F-0C2D-BE79-E0B5BF9AD75C}"/>
              </a:ext>
            </a:extLst>
          </p:cNvPr>
          <p:cNvPicPr>
            <a:picLocks noChangeAspect="1"/>
          </p:cNvPicPr>
          <p:nvPr/>
        </p:nvPicPr>
        <p:blipFill>
          <a:blip r:embed="rId3"/>
          <a:stretch>
            <a:fillRect/>
          </a:stretch>
        </p:blipFill>
        <p:spPr>
          <a:xfrm>
            <a:off x="-135050" y="0"/>
            <a:ext cx="4829175" cy="6858000"/>
          </a:xfrm>
          <a:prstGeom prst="rect">
            <a:avLst/>
          </a:prstGeom>
        </p:spPr>
      </p:pic>
      <p:pic>
        <p:nvPicPr>
          <p:cNvPr id="12" name="Picture 11">
            <a:extLst>
              <a:ext uri="{FF2B5EF4-FFF2-40B4-BE49-F238E27FC236}">
                <a16:creationId xmlns:a16="http://schemas.microsoft.com/office/drawing/2014/main" id="{2101AC1D-5D1F-7D1A-39DD-47F3E0A162D4}"/>
              </a:ext>
            </a:extLst>
          </p:cNvPr>
          <p:cNvPicPr>
            <a:picLocks noChangeAspect="1"/>
          </p:cNvPicPr>
          <p:nvPr/>
        </p:nvPicPr>
        <p:blipFill>
          <a:blip r:embed="rId4"/>
          <a:stretch>
            <a:fillRect/>
          </a:stretch>
        </p:blipFill>
        <p:spPr>
          <a:xfrm>
            <a:off x="4694125" y="4146643"/>
            <a:ext cx="7381701" cy="2427135"/>
          </a:xfrm>
          <a:prstGeom prst="rect">
            <a:avLst/>
          </a:prstGeom>
        </p:spPr>
      </p:pic>
      <p:pic>
        <p:nvPicPr>
          <p:cNvPr id="14" name="Picture 13">
            <a:extLst>
              <a:ext uri="{FF2B5EF4-FFF2-40B4-BE49-F238E27FC236}">
                <a16:creationId xmlns:a16="http://schemas.microsoft.com/office/drawing/2014/main" id="{77D21A78-6273-D313-6D99-69800ED35E0A}"/>
              </a:ext>
            </a:extLst>
          </p:cNvPr>
          <p:cNvPicPr>
            <a:picLocks noChangeAspect="1"/>
          </p:cNvPicPr>
          <p:nvPr/>
        </p:nvPicPr>
        <p:blipFill>
          <a:blip r:embed="rId5"/>
          <a:stretch>
            <a:fillRect/>
          </a:stretch>
        </p:blipFill>
        <p:spPr>
          <a:xfrm>
            <a:off x="5175352" y="288159"/>
            <a:ext cx="2909536" cy="3514876"/>
          </a:xfrm>
          <a:prstGeom prst="rect">
            <a:avLst/>
          </a:prstGeom>
        </p:spPr>
      </p:pic>
      <p:pic>
        <p:nvPicPr>
          <p:cNvPr id="15" name="Picture 14">
            <a:extLst>
              <a:ext uri="{FF2B5EF4-FFF2-40B4-BE49-F238E27FC236}">
                <a16:creationId xmlns:a16="http://schemas.microsoft.com/office/drawing/2014/main" id="{CC443AC3-A975-E190-D9CE-60FD73E79959}"/>
              </a:ext>
            </a:extLst>
          </p:cNvPr>
          <p:cNvPicPr>
            <a:picLocks noChangeAspect="1"/>
          </p:cNvPicPr>
          <p:nvPr/>
        </p:nvPicPr>
        <p:blipFill>
          <a:blip r:embed="rId6"/>
          <a:stretch>
            <a:fillRect/>
          </a:stretch>
        </p:blipFill>
        <p:spPr>
          <a:xfrm>
            <a:off x="8566115" y="284222"/>
            <a:ext cx="2909536" cy="3636920"/>
          </a:xfrm>
          <a:prstGeom prst="rect">
            <a:avLst/>
          </a:prstGeom>
        </p:spPr>
      </p:pic>
    </p:spTree>
    <p:extLst>
      <p:ext uri="{BB962C8B-B14F-4D97-AF65-F5344CB8AC3E}">
        <p14:creationId xmlns:p14="http://schemas.microsoft.com/office/powerpoint/2010/main" val="15907429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114C78B5-EC6B-4A39-8860-7051008674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9A55569C-1974-E0F7-5C49-51C318D46B38}"/>
              </a:ext>
            </a:extLst>
          </p:cNvPr>
          <p:cNvPicPr>
            <a:picLocks noChangeAspect="1"/>
          </p:cNvPicPr>
          <p:nvPr/>
        </p:nvPicPr>
        <p:blipFill>
          <a:blip r:embed="rId2"/>
          <a:srcRect t="13931" b="20914"/>
          <a:stretch>
            <a:fillRect/>
          </a:stretch>
        </p:blipFill>
        <p:spPr>
          <a:xfrm>
            <a:off x="20" y="10"/>
            <a:ext cx="4000480" cy="3904882"/>
          </a:xfrm>
          <a:custGeom>
            <a:avLst/>
            <a:gdLst/>
            <a:ahLst/>
            <a:cxnLst/>
            <a:rect l="l" t="t" r="r" b="b"/>
            <a:pathLst>
              <a:path w="4000500" h="3413410">
                <a:moveTo>
                  <a:pt x="0" y="0"/>
                </a:moveTo>
                <a:lnTo>
                  <a:pt x="4000500" y="0"/>
                </a:lnTo>
                <a:lnTo>
                  <a:pt x="4000500" y="3330603"/>
                </a:lnTo>
                <a:lnTo>
                  <a:pt x="416174" y="3413410"/>
                </a:lnTo>
                <a:lnTo>
                  <a:pt x="0" y="3408169"/>
                </a:lnTo>
                <a:close/>
              </a:path>
            </a:pathLst>
          </a:custGeom>
        </p:spPr>
      </p:pic>
      <p:pic>
        <p:nvPicPr>
          <p:cNvPr id="2" name="Picture 1">
            <a:extLst>
              <a:ext uri="{FF2B5EF4-FFF2-40B4-BE49-F238E27FC236}">
                <a16:creationId xmlns:a16="http://schemas.microsoft.com/office/drawing/2014/main" id="{BE2E252B-BE90-7DE5-AC84-B08613A5C92F}"/>
              </a:ext>
            </a:extLst>
          </p:cNvPr>
          <p:cNvPicPr>
            <a:picLocks noChangeAspect="1"/>
          </p:cNvPicPr>
          <p:nvPr/>
        </p:nvPicPr>
        <p:blipFill>
          <a:blip r:embed="rId3"/>
          <a:srcRect t="8409" r="-2" b="9597"/>
          <a:stretch>
            <a:fillRect/>
          </a:stretch>
        </p:blipFill>
        <p:spPr>
          <a:xfrm>
            <a:off x="4191001" y="-1"/>
            <a:ext cx="3809998" cy="3904881"/>
          </a:xfrm>
          <a:custGeom>
            <a:avLst/>
            <a:gdLst/>
            <a:ahLst/>
            <a:cxnLst/>
            <a:rect l="l" t="t" r="r" b="b"/>
            <a:pathLst>
              <a:path w="3809998" h="3361533">
                <a:moveTo>
                  <a:pt x="0" y="0"/>
                </a:moveTo>
                <a:lnTo>
                  <a:pt x="3809998" y="0"/>
                </a:lnTo>
                <a:lnTo>
                  <a:pt x="3809998" y="3353206"/>
                </a:lnTo>
                <a:lnTo>
                  <a:pt x="1781628" y="3181423"/>
                </a:lnTo>
                <a:lnTo>
                  <a:pt x="0" y="3361533"/>
                </a:lnTo>
                <a:close/>
              </a:path>
            </a:pathLst>
          </a:custGeom>
        </p:spPr>
      </p:pic>
      <p:pic>
        <p:nvPicPr>
          <p:cNvPr id="6" name="Picture 5">
            <a:extLst>
              <a:ext uri="{FF2B5EF4-FFF2-40B4-BE49-F238E27FC236}">
                <a16:creationId xmlns:a16="http://schemas.microsoft.com/office/drawing/2014/main" id="{152F6BF1-5C4A-03E7-C33A-36306196166E}"/>
              </a:ext>
            </a:extLst>
          </p:cNvPr>
          <p:cNvPicPr>
            <a:picLocks noChangeAspect="1"/>
          </p:cNvPicPr>
          <p:nvPr/>
        </p:nvPicPr>
        <p:blipFill>
          <a:blip r:embed="rId4"/>
          <a:srcRect l="17171" r="16212" b="2"/>
          <a:stretch>
            <a:fillRect/>
          </a:stretch>
        </p:blipFill>
        <p:spPr>
          <a:xfrm>
            <a:off x="8191500" y="-1"/>
            <a:ext cx="4000500" cy="4008409"/>
          </a:xfrm>
          <a:custGeom>
            <a:avLst/>
            <a:gdLst/>
            <a:ahLst/>
            <a:cxnLst/>
            <a:rect l="l" t="t" r="r" b="b"/>
            <a:pathLst>
              <a:path w="4000500" h="3403026">
                <a:moveTo>
                  <a:pt x="0" y="0"/>
                </a:moveTo>
                <a:lnTo>
                  <a:pt x="4000500" y="0"/>
                </a:lnTo>
                <a:lnTo>
                  <a:pt x="4000500" y="3403026"/>
                </a:lnTo>
                <a:lnTo>
                  <a:pt x="9072" y="3370108"/>
                </a:lnTo>
                <a:lnTo>
                  <a:pt x="0" y="3369340"/>
                </a:lnTo>
                <a:close/>
              </a:path>
            </a:pathLst>
          </a:custGeom>
        </p:spPr>
      </p:pic>
      <p:grpSp>
        <p:nvGrpSpPr>
          <p:cNvPr id="13" name="Group 12">
            <a:extLst>
              <a:ext uri="{FF2B5EF4-FFF2-40B4-BE49-F238E27FC236}">
                <a16:creationId xmlns:a16="http://schemas.microsoft.com/office/drawing/2014/main" id="{A50943B0-FDF7-4C2C-B784-9208C945A8C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4" name="Freeform: Shape 13">
              <a:extLst>
                <a:ext uri="{FF2B5EF4-FFF2-40B4-BE49-F238E27FC236}">
                  <a16:creationId xmlns:a16="http://schemas.microsoft.com/office/drawing/2014/main" id="{64021FAB-FA86-49DE-8FC9-585A1729B7F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7B58B526-A432-4EB5-AA70-2BB897257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5">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51B5FF78-81CA-4E9F-1DB3-91FC86EFEC70}"/>
              </a:ext>
            </a:extLst>
          </p:cNvPr>
          <p:cNvSpPr txBox="1"/>
          <p:nvPr/>
        </p:nvSpPr>
        <p:spPr>
          <a:xfrm>
            <a:off x="2302329" y="4286160"/>
            <a:ext cx="9225642" cy="2751454"/>
          </a:xfrm>
          <a:prstGeom prst="rect">
            <a:avLst/>
          </a:prstGeom>
        </p:spPr>
        <p:txBody>
          <a:bodyPr vert="horz" lIns="91440" tIns="45720" rIns="91440" bIns="45720" rtlCol="0">
            <a:normAutofit/>
          </a:bodyPr>
          <a:lstStyle/>
          <a:p>
            <a:pPr indent="-228600">
              <a:lnSpc>
                <a:spcPct val="90000"/>
              </a:lnSpc>
              <a:spcBef>
                <a:spcPct val="0"/>
              </a:spcBef>
              <a:spcAft>
                <a:spcPts val="600"/>
              </a:spcAft>
              <a:buFont typeface="Arial" panose="020B0604020202020204" pitchFamily="34" charset="0"/>
              <a:buChar char="•"/>
            </a:pPr>
            <a:endParaRPr lang="en-US" sz="600" dirty="0">
              <a:solidFill>
                <a:schemeClr val="bg1">
                  <a:alpha val="80000"/>
                </a:schemeClr>
              </a:solidFill>
            </a:endParaRPr>
          </a:p>
          <a:p>
            <a:pPr>
              <a:lnSpc>
                <a:spcPct val="90000"/>
              </a:lnSpc>
              <a:spcBef>
                <a:spcPct val="0"/>
              </a:spcBef>
              <a:spcAft>
                <a:spcPts val="600"/>
              </a:spcAft>
            </a:pPr>
            <a:r>
              <a:rPr lang="en-US" sz="1400" dirty="0">
                <a:solidFill>
                  <a:schemeClr val="bg1"/>
                </a:solidFill>
              </a:rPr>
              <a:t>Urban Wilderness, Art Night Party, Food Cosmologies </a:t>
            </a:r>
          </a:p>
          <a:p>
            <a:pPr>
              <a:lnSpc>
                <a:spcPct val="90000"/>
              </a:lnSpc>
              <a:spcBef>
                <a:spcPct val="0"/>
              </a:spcBef>
              <a:spcAft>
                <a:spcPts val="600"/>
              </a:spcAft>
            </a:pPr>
            <a:r>
              <a:rPr lang="en-US" sz="1600" b="1" dirty="0">
                <a:solidFill>
                  <a:schemeClr val="bg1"/>
                </a:solidFill>
              </a:rPr>
              <a:t> Ines Neto dos Santos</a:t>
            </a:r>
          </a:p>
          <a:p>
            <a:pPr>
              <a:lnSpc>
                <a:spcPct val="90000"/>
              </a:lnSpc>
              <a:spcBef>
                <a:spcPct val="0"/>
              </a:spcBef>
              <a:spcAft>
                <a:spcPts val="600"/>
              </a:spcAft>
            </a:pPr>
            <a:r>
              <a:rPr lang="en-US" sz="1400" dirty="0">
                <a:solidFill>
                  <a:schemeClr val="bg1"/>
                </a:solidFill>
              </a:rPr>
              <a:t>Royal College of Art in 2016 Lisbon/London/Brussels/New York</a:t>
            </a:r>
          </a:p>
          <a:p>
            <a:pPr>
              <a:lnSpc>
                <a:spcPct val="90000"/>
              </a:lnSpc>
              <a:spcBef>
                <a:spcPct val="0"/>
              </a:spcBef>
              <a:spcAft>
                <a:spcPts val="600"/>
              </a:spcAft>
            </a:pPr>
            <a:endParaRPr lang="en-US" sz="1400" dirty="0">
              <a:solidFill>
                <a:schemeClr val="bg1"/>
              </a:solidFill>
            </a:endParaRPr>
          </a:p>
          <a:p>
            <a:pPr>
              <a:lnSpc>
                <a:spcPct val="90000"/>
              </a:lnSpc>
              <a:spcBef>
                <a:spcPct val="0"/>
              </a:spcBef>
              <a:spcAft>
                <a:spcPts val="600"/>
              </a:spcAft>
            </a:pPr>
            <a:r>
              <a:rPr lang="en-US" sz="1400" b="1" dirty="0">
                <a:solidFill>
                  <a:schemeClr val="bg1"/>
                </a:solidFill>
              </a:rPr>
              <a:t>“When we examine food from its source, we learn that it does so in an ecology of collaboration, based on reciprocity, resilience and abundance. Our existence is embedded in food its culture as a way of relating to others. Food systems are life systems. </a:t>
            </a:r>
            <a:r>
              <a:rPr lang="en-GB" sz="1400" dirty="0">
                <a:solidFill>
                  <a:schemeClr val="bg1"/>
                </a:solidFill>
              </a:rPr>
              <a:t>Her practice moves between performance, installation and social sculpture, investigating food in its intertwined socio-political, cultural and ecological dimensions. Through her work, Inês creates contexts and frameworks to explore collaboration, generosity, care </a:t>
            </a:r>
            <a:r>
              <a:rPr lang="en-GB" sz="1400">
                <a:solidFill>
                  <a:schemeClr val="bg1"/>
                </a:solidFill>
              </a:rPr>
              <a:t>and togetherness”</a:t>
            </a:r>
            <a:endParaRPr lang="en-US" sz="1400" b="1" dirty="0">
              <a:solidFill>
                <a:schemeClr val="bg1"/>
              </a:solidFill>
            </a:endParaRPr>
          </a:p>
          <a:p>
            <a:pPr indent="-228600">
              <a:lnSpc>
                <a:spcPct val="90000"/>
              </a:lnSpc>
              <a:spcBef>
                <a:spcPct val="0"/>
              </a:spcBef>
              <a:spcAft>
                <a:spcPts val="600"/>
              </a:spcAft>
              <a:buFont typeface="Arial" panose="020B0604020202020204" pitchFamily="34" charset="0"/>
              <a:buChar char="•"/>
            </a:pPr>
            <a:endParaRPr lang="en-US" sz="600" dirty="0">
              <a:solidFill>
                <a:schemeClr val="bg1">
                  <a:alpha val="80000"/>
                </a:schemeClr>
              </a:solidFill>
            </a:endParaRPr>
          </a:p>
        </p:txBody>
      </p:sp>
    </p:spTree>
    <p:extLst>
      <p:ext uri="{BB962C8B-B14F-4D97-AF65-F5344CB8AC3E}">
        <p14:creationId xmlns:p14="http://schemas.microsoft.com/office/powerpoint/2010/main" val="25400464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73FCF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B681E86-A9AD-10F5-1E12-B5888EF073FA}"/>
              </a:ext>
            </a:extLst>
          </p:cNvPr>
          <p:cNvSpPr txBox="1"/>
          <p:nvPr/>
        </p:nvSpPr>
        <p:spPr>
          <a:xfrm>
            <a:off x="701040" y="1737169"/>
            <a:ext cx="10789920" cy="3416320"/>
          </a:xfrm>
          <a:prstGeom prst="rect">
            <a:avLst/>
          </a:prstGeom>
          <a:solidFill>
            <a:schemeClr val="tx1">
              <a:lumMod val="50000"/>
              <a:lumOff val="50000"/>
            </a:schemeClr>
          </a:solidFill>
        </p:spPr>
        <p:txBody>
          <a:bodyPr wrap="square" rtlCol="0">
            <a:spAutoFit/>
          </a:bodyPr>
          <a:lstStyle/>
          <a:p>
            <a:endParaRPr lang="en-US" b="1" dirty="0">
              <a:solidFill>
                <a:schemeClr val="bg1"/>
              </a:solidFill>
            </a:endParaRPr>
          </a:p>
          <a:p>
            <a:r>
              <a:rPr lang="en-US" sz="2000" b="1" dirty="0">
                <a:solidFill>
                  <a:schemeClr val="bg1"/>
                </a:solidFill>
                <a:latin typeface="+mj-lt"/>
              </a:rPr>
              <a:t>THE SOLIDARITY ECONOMY REFERS TO COOPERTIVES, MUTUAL AID, FAIR TRADE, THAT PRIORITISE PEOPLE AND PLANET AND SOCIAL JUSTICE OVER CAPITAL ACCUMULATION. </a:t>
            </a:r>
          </a:p>
          <a:p>
            <a:endParaRPr lang="en-US" sz="2000" b="1" dirty="0">
              <a:solidFill>
                <a:schemeClr val="bg1"/>
              </a:solidFill>
              <a:latin typeface="+mj-lt"/>
            </a:endParaRPr>
          </a:p>
          <a:p>
            <a:r>
              <a:rPr lang="en-US" sz="2000" b="1" dirty="0">
                <a:solidFill>
                  <a:schemeClr val="bg1"/>
                </a:solidFill>
                <a:latin typeface="+mj-lt"/>
              </a:rPr>
              <a:t>TO PUT CARE CENTRE STAGE MEANS EMBRACING INTERDEPENDENCE. </a:t>
            </a:r>
          </a:p>
          <a:p>
            <a:endParaRPr lang="en-US" sz="2000" b="1" dirty="0">
              <a:solidFill>
                <a:schemeClr val="bg1"/>
              </a:solidFill>
              <a:latin typeface="+mj-lt"/>
            </a:endParaRPr>
          </a:p>
          <a:p>
            <a:r>
              <a:rPr lang="en-US" sz="2000" b="1" dirty="0">
                <a:solidFill>
                  <a:schemeClr val="bg1"/>
                </a:solidFill>
                <a:latin typeface="+mj-lt"/>
              </a:rPr>
              <a:t>SOCIAL CARELESSNESS HAS COME TO STRUCTURE AND TAKE HOLD OF SO MANY DIFFERENT DIMENSIONS OF LIFE.</a:t>
            </a:r>
          </a:p>
          <a:p>
            <a:endParaRPr lang="en-US" sz="2000" dirty="0">
              <a:solidFill>
                <a:schemeClr val="bg1"/>
              </a:solidFill>
              <a:latin typeface="+mj-lt"/>
            </a:endParaRPr>
          </a:p>
          <a:p>
            <a:r>
              <a:rPr lang="en-US" sz="2000" dirty="0">
                <a:latin typeface="+mj-lt"/>
              </a:rPr>
              <a:t>THE CARE MANIFESTO, THE CARE COLLECTIVE THE POLITICS OF INTERDEPENDENCE</a:t>
            </a:r>
          </a:p>
          <a:p>
            <a:endParaRPr lang="en-US" dirty="0">
              <a:solidFill>
                <a:schemeClr val="bg1"/>
              </a:solidFill>
            </a:endParaRPr>
          </a:p>
        </p:txBody>
      </p:sp>
    </p:spTree>
    <p:extLst>
      <p:ext uri="{BB962C8B-B14F-4D97-AF65-F5344CB8AC3E}">
        <p14:creationId xmlns:p14="http://schemas.microsoft.com/office/powerpoint/2010/main" val="29579602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3" name="Picture 12">
            <a:extLst>
              <a:ext uri="{FF2B5EF4-FFF2-40B4-BE49-F238E27FC236}">
                <a16:creationId xmlns:a16="http://schemas.microsoft.com/office/drawing/2014/main" id="{91F3D24D-9A6E-93C6-EB5D-F34553A828D0}"/>
              </a:ext>
            </a:extLst>
          </p:cNvPr>
          <p:cNvPicPr>
            <a:picLocks noChangeAspect="1"/>
          </p:cNvPicPr>
          <p:nvPr/>
        </p:nvPicPr>
        <p:blipFill>
          <a:blip r:embed="rId2"/>
          <a:srcRect t="9528" r="2" b="12834"/>
          <a:stretch>
            <a:fillRect/>
          </a:stretch>
        </p:blipFill>
        <p:spPr>
          <a:xfrm rot="5400000">
            <a:off x="-1164375" y="1531559"/>
            <a:ext cx="6517096" cy="3794884"/>
          </a:xfrm>
          <a:prstGeom prst="rect">
            <a:avLst/>
          </a:prstGeom>
        </p:spPr>
      </p:pic>
      <p:pic>
        <p:nvPicPr>
          <p:cNvPr id="11" name="Picture 10">
            <a:extLst>
              <a:ext uri="{FF2B5EF4-FFF2-40B4-BE49-F238E27FC236}">
                <a16:creationId xmlns:a16="http://schemas.microsoft.com/office/drawing/2014/main" id="{0F599012-7EAF-54B1-7203-CF28CADBE20A}"/>
              </a:ext>
            </a:extLst>
          </p:cNvPr>
          <p:cNvPicPr>
            <a:picLocks noChangeAspect="1"/>
          </p:cNvPicPr>
          <p:nvPr/>
        </p:nvPicPr>
        <p:blipFill>
          <a:blip r:embed="rId3"/>
          <a:srcRect l="2821" r="6824" b="-4"/>
          <a:stretch>
            <a:fillRect/>
          </a:stretch>
        </p:blipFill>
        <p:spPr>
          <a:xfrm>
            <a:off x="4184141" y="165371"/>
            <a:ext cx="3826711" cy="3176540"/>
          </a:xfrm>
          <a:prstGeom prst="rect">
            <a:avLst/>
          </a:prstGeom>
        </p:spPr>
      </p:pic>
      <p:pic>
        <p:nvPicPr>
          <p:cNvPr id="5" name="Picture 4">
            <a:extLst>
              <a:ext uri="{FF2B5EF4-FFF2-40B4-BE49-F238E27FC236}">
                <a16:creationId xmlns:a16="http://schemas.microsoft.com/office/drawing/2014/main" id="{1EF6A30F-88B7-F4DF-CC14-CAE3326087F6}"/>
              </a:ext>
            </a:extLst>
          </p:cNvPr>
          <p:cNvPicPr>
            <a:picLocks noChangeAspect="1"/>
          </p:cNvPicPr>
          <p:nvPr/>
        </p:nvPicPr>
        <p:blipFill>
          <a:blip r:embed="rId4"/>
          <a:srcRect l="3006" r="6801" b="4"/>
          <a:stretch>
            <a:fillRect/>
          </a:stretch>
        </p:blipFill>
        <p:spPr>
          <a:xfrm>
            <a:off x="8193992" y="159910"/>
            <a:ext cx="3826711" cy="3181966"/>
          </a:xfrm>
          <a:prstGeom prst="rect">
            <a:avLst/>
          </a:prstGeom>
        </p:spPr>
      </p:pic>
      <p:pic>
        <p:nvPicPr>
          <p:cNvPr id="9" name="Picture 8">
            <a:extLst>
              <a:ext uri="{FF2B5EF4-FFF2-40B4-BE49-F238E27FC236}">
                <a16:creationId xmlns:a16="http://schemas.microsoft.com/office/drawing/2014/main" id="{3D3BEFC8-8919-2C67-18AF-36057BAEB954}"/>
              </a:ext>
            </a:extLst>
          </p:cNvPr>
          <p:cNvPicPr>
            <a:picLocks noChangeAspect="1"/>
          </p:cNvPicPr>
          <p:nvPr/>
        </p:nvPicPr>
        <p:blipFill>
          <a:blip r:embed="rId5"/>
          <a:srcRect t="10471" r="1" b="31445"/>
          <a:stretch>
            <a:fillRect/>
          </a:stretch>
        </p:blipFill>
        <p:spPr>
          <a:xfrm>
            <a:off x="4184141" y="3512234"/>
            <a:ext cx="3826711" cy="3175314"/>
          </a:xfrm>
          <a:prstGeom prst="rect">
            <a:avLst/>
          </a:prstGeom>
        </p:spPr>
      </p:pic>
      <p:pic>
        <p:nvPicPr>
          <p:cNvPr id="7" name="Picture 6">
            <a:extLst>
              <a:ext uri="{FF2B5EF4-FFF2-40B4-BE49-F238E27FC236}">
                <a16:creationId xmlns:a16="http://schemas.microsoft.com/office/drawing/2014/main" id="{69471F15-A8F6-793F-7E11-04B931B241A0}"/>
              </a:ext>
            </a:extLst>
          </p:cNvPr>
          <p:cNvPicPr>
            <a:picLocks noChangeAspect="1"/>
          </p:cNvPicPr>
          <p:nvPr/>
        </p:nvPicPr>
        <p:blipFill>
          <a:blip r:embed="rId6"/>
          <a:srcRect l="10123" r="27522" b="2"/>
          <a:stretch>
            <a:fillRect/>
          </a:stretch>
        </p:blipFill>
        <p:spPr>
          <a:xfrm rot="5400000">
            <a:off x="8516556" y="3183401"/>
            <a:ext cx="3181582" cy="3826711"/>
          </a:xfrm>
          <a:prstGeom prst="rect">
            <a:avLst/>
          </a:prstGeom>
        </p:spPr>
      </p:pic>
    </p:spTree>
    <p:extLst>
      <p:ext uri="{BB962C8B-B14F-4D97-AF65-F5344CB8AC3E}">
        <p14:creationId xmlns:p14="http://schemas.microsoft.com/office/powerpoint/2010/main" val="1746467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lying on a table&#10;&#10;AI-generated content may be incorrect.">
            <a:extLst>
              <a:ext uri="{FF2B5EF4-FFF2-40B4-BE49-F238E27FC236}">
                <a16:creationId xmlns:a16="http://schemas.microsoft.com/office/drawing/2014/main" id="{2D816E5D-41AA-9629-FC77-6C0F9D348ADB}"/>
              </a:ext>
            </a:extLst>
          </p:cNvPr>
          <p:cNvPicPr>
            <a:picLocks noChangeAspect="1"/>
          </p:cNvPicPr>
          <p:nvPr/>
        </p:nvPicPr>
        <p:blipFill>
          <a:blip r:embed="rId2"/>
          <a:srcRect t="11486" r="-1" b="26401"/>
          <a:stretch>
            <a:fillRect/>
          </a:stretch>
        </p:blipFill>
        <p:spPr>
          <a:xfrm>
            <a:off x="-1" y="10"/>
            <a:ext cx="7370057" cy="6857990"/>
          </a:xfrm>
          <a:prstGeom prst="rect">
            <a:avLst/>
          </a:prstGeom>
        </p:spPr>
      </p:pic>
      <p:pic>
        <p:nvPicPr>
          <p:cNvPr id="6" name="Picture 5" descr="A table with a tablecloth and a stool&#10;&#10;AI-generated content may be incorrect.">
            <a:extLst>
              <a:ext uri="{FF2B5EF4-FFF2-40B4-BE49-F238E27FC236}">
                <a16:creationId xmlns:a16="http://schemas.microsoft.com/office/drawing/2014/main" id="{A7410857-A803-87DE-7792-3C4DB070AEB0}"/>
              </a:ext>
            </a:extLst>
          </p:cNvPr>
          <p:cNvPicPr>
            <a:picLocks noChangeAspect="1"/>
          </p:cNvPicPr>
          <p:nvPr/>
        </p:nvPicPr>
        <p:blipFill>
          <a:blip r:embed="rId3"/>
          <a:srcRect t="43680" r="-1" b="8354"/>
          <a:stretch>
            <a:fillRect/>
          </a:stretch>
        </p:blipFill>
        <p:spPr>
          <a:xfrm>
            <a:off x="7534656" y="1"/>
            <a:ext cx="4657344" cy="3346704"/>
          </a:xfrm>
          <a:prstGeom prst="rect">
            <a:avLst/>
          </a:prstGeom>
        </p:spPr>
      </p:pic>
      <p:pic>
        <p:nvPicPr>
          <p:cNvPr id="7" name="Picture 6" descr="A person serving food to a group of people&#10;&#10;AI-generated content may be incorrect.">
            <a:extLst>
              <a:ext uri="{FF2B5EF4-FFF2-40B4-BE49-F238E27FC236}">
                <a16:creationId xmlns:a16="http://schemas.microsoft.com/office/drawing/2014/main" id="{82FA088C-37FF-E781-8580-79AB95F6EE2A}"/>
              </a:ext>
            </a:extLst>
          </p:cNvPr>
          <p:cNvPicPr>
            <a:picLocks noChangeAspect="1"/>
          </p:cNvPicPr>
          <p:nvPr/>
        </p:nvPicPr>
        <p:blipFill>
          <a:blip r:embed="rId4"/>
          <a:srcRect l="7110" r="-4" b="-4"/>
          <a:stretch>
            <a:fillRect/>
          </a:stretch>
        </p:blipFill>
        <p:spPr>
          <a:xfrm>
            <a:off x="7534654" y="3511296"/>
            <a:ext cx="4657346" cy="3346704"/>
          </a:xfrm>
          <a:prstGeom prst="rect">
            <a:avLst/>
          </a:prstGeom>
        </p:spPr>
      </p:pic>
    </p:spTree>
    <p:extLst>
      <p:ext uri="{BB962C8B-B14F-4D97-AF65-F5344CB8AC3E}">
        <p14:creationId xmlns:p14="http://schemas.microsoft.com/office/powerpoint/2010/main" val="1957444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CDD9C"/>
        </a:solidFill>
        <a:effectLst/>
      </p:bgPr>
    </p:bg>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157D3AAB-26BD-CC5E-6152-364EE6C40F4E}"/>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TextBox 6">
            <a:extLst>
              <a:ext uri="{FF2B5EF4-FFF2-40B4-BE49-F238E27FC236}">
                <a16:creationId xmlns:a16="http://schemas.microsoft.com/office/drawing/2014/main" id="{3DB799E4-9F0A-24C1-AFA3-6E9A537795E3}"/>
              </a:ext>
            </a:extLst>
          </p:cNvPr>
          <p:cNvSpPr txBox="1"/>
          <p:nvPr/>
        </p:nvSpPr>
        <p:spPr>
          <a:xfrm>
            <a:off x="57150" y="197346"/>
            <a:ext cx="11797393" cy="6463308"/>
          </a:xfrm>
          <a:prstGeom prst="rect">
            <a:avLst/>
          </a:prstGeom>
          <a:noFill/>
        </p:spPr>
        <p:txBody>
          <a:bodyPr wrap="square" rtlCol="0">
            <a:spAutoFit/>
          </a:bodyPr>
          <a:lstStyle/>
          <a:p>
            <a:r>
              <a:rPr lang="en-GB" b="1" dirty="0"/>
              <a:t>Experiencing the intense flavours of high-quality food is life enriching. </a:t>
            </a:r>
            <a:r>
              <a:rPr lang="en-GB" dirty="0"/>
              <a:t>This was the subject of </a:t>
            </a:r>
            <a:r>
              <a:rPr lang="en-GB" b="1" dirty="0"/>
              <a:t>Peter Kaminsky’s </a:t>
            </a:r>
            <a:r>
              <a:rPr lang="en-GB" dirty="0"/>
              <a:t>book, </a:t>
            </a:r>
            <a:r>
              <a:rPr lang="en-GB" b="1" i="1" dirty="0"/>
              <a:t>Culinary Intelligence</a:t>
            </a:r>
            <a:r>
              <a:rPr lang="en-GB" dirty="0"/>
              <a:t>. Kaminsky is a former food critic and cookbook author who discovered that he could significantly influence his health outcomes and increase his enjoyment of food by “investing in flavour per calorie.” He explained that by choosing to eat fresh, locally grown, organic food, allowed him to eat smaller quantities of extremely flavourful fare. </a:t>
            </a:r>
          </a:p>
          <a:p>
            <a:endParaRPr lang="en-GB" dirty="0"/>
          </a:p>
          <a:p>
            <a:r>
              <a:rPr lang="en-GB" b="1" dirty="0"/>
              <a:t>He found that when flavour was intense, it took less food to feel satisfied</a:t>
            </a:r>
            <a:r>
              <a:rPr lang="en-GB" dirty="0"/>
              <a:t>. In addition, by investing in flavour per calorie, Kaminsky (2013) significantly reduced his weight and lowered his risk of diabetes and other health problems. By focusing on flavour, anyone will find that eating can be considered “dining,” and dining can be an enriching experience.</a:t>
            </a:r>
          </a:p>
          <a:p>
            <a:endParaRPr lang="en-GB" dirty="0"/>
          </a:p>
          <a:p>
            <a:r>
              <a:rPr lang="en-GB" b="1" dirty="0"/>
              <a:t>People find that their relationships grow stronger and deeper when they appreciate beauty together. Some would say that the presence of others is what makes the experience of beauty possible </a:t>
            </a:r>
          </a:p>
          <a:p>
            <a:endParaRPr lang="en-GB" altLang="en-US" dirty="0">
              <a:solidFill>
                <a:srgbClr val="555555"/>
              </a:solidFill>
              <a:latin typeface="-apple-system"/>
            </a:endParaRPr>
          </a:p>
          <a:p>
            <a:r>
              <a:rPr lang="en-US" altLang="en-US" dirty="0">
                <a:latin typeface="-apple-system"/>
              </a:rPr>
              <a:t>Sharing meals with friends and family is a way to appreciate unique and pleasing flavors, but it also has a vast range of emotional benefits. </a:t>
            </a:r>
            <a:r>
              <a:rPr lang="en-US" altLang="en-US" b="1" dirty="0">
                <a:latin typeface="-apple-system"/>
              </a:rPr>
              <a:t>A majority of scientific studies performed over the last twenty years support the fact that when families eat meals together, they bond and negotiate challenging situations better together.</a:t>
            </a:r>
            <a:br>
              <a:rPr lang="en-US" altLang="en-US" b="1" dirty="0"/>
            </a:br>
            <a:endParaRPr lang="en-GB" b="1" dirty="0"/>
          </a:p>
          <a:p>
            <a:r>
              <a:rPr lang="en-GB" b="1" dirty="0"/>
              <a:t>The effects of family meals are due to talking about the day, sharing stories and emotions, and the active problem solving that takes place both in gaining feedback and promoting family “air time.”</a:t>
            </a:r>
          </a:p>
          <a:p>
            <a:endParaRPr lang="en-GB" dirty="0"/>
          </a:p>
          <a:p>
            <a:r>
              <a:rPr lang="en-US" altLang="en-US" dirty="0">
                <a:solidFill>
                  <a:srgbClr val="555555"/>
                </a:solidFill>
                <a:latin typeface="-apple-system"/>
              </a:rPr>
              <a:t>Hinz, Lisa D.. </a:t>
            </a:r>
            <a:r>
              <a:rPr lang="en-US" altLang="en-US" i="1" dirty="0">
                <a:solidFill>
                  <a:srgbClr val="555555"/>
                </a:solidFill>
                <a:latin typeface="-apple-system"/>
              </a:rPr>
              <a:t>Beyond Self-Care for Helping Professionals : The Expressive Therapies Continuum and the Life Enrichment Model</a:t>
            </a:r>
            <a:r>
              <a:rPr lang="en-US" altLang="en-US" dirty="0">
                <a:solidFill>
                  <a:srgbClr val="555555"/>
                </a:solidFill>
                <a:latin typeface="-apple-system"/>
              </a:rPr>
              <a:t>, Taylor &amp; Francis Group, </a:t>
            </a:r>
            <a:endParaRPr lang="en-US" dirty="0"/>
          </a:p>
        </p:txBody>
      </p:sp>
      <p:sp>
        <p:nvSpPr>
          <p:cNvPr id="8" name="TextBox 7">
            <a:extLst>
              <a:ext uri="{FF2B5EF4-FFF2-40B4-BE49-F238E27FC236}">
                <a16:creationId xmlns:a16="http://schemas.microsoft.com/office/drawing/2014/main" id="{69D9B13D-BC96-F1C5-1C44-0BD27A665AA7}"/>
              </a:ext>
            </a:extLst>
          </p:cNvPr>
          <p:cNvSpPr txBox="1"/>
          <p:nvPr/>
        </p:nvSpPr>
        <p:spPr>
          <a:xfrm>
            <a:off x="1041400" y="2895599"/>
            <a:ext cx="9105900" cy="660383"/>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0902938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0FA94D6E-E908-C06E-DCC4-8F6EFD3FC675}"/>
              </a:ext>
            </a:extLst>
          </p:cNvPr>
          <p:cNvSpPr txBox="1"/>
          <p:nvPr/>
        </p:nvSpPr>
        <p:spPr>
          <a:xfrm>
            <a:off x="7053944" y="197345"/>
            <a:ext cx="4767942" cy="6463308"/>
          </a:xfrm>
          <a:prstGeom prst="rect">
            <a:avLst/>
          </a:prstGeom>
          <a:noFill/>
        </p:spPr>
        <p:txBody>
          <a:bodyPr wrap="square" rtlCol="0">
            <a:spAutoFit/>
          </a:bodyPr>
          <a:lstStyle/>
          <a:p>
            <a:r>
              <a:rPr lang="en-GB" b="1" dirty="0"/>
              <a:t>Bring Back the Banquet</a:t>
            </a:r>
          </a:p>
          <a:p>
            <a:endParaRPr lang="en-GB" b="1" dirty="0"/>
          </a:p>
          <a:p>
            <a:r>
              <a:rPr lang="en-GB" b="1" dirty="0"/>
              <a:t>Sandra Iafrate</a:t>
            </a:r>
          </a:p>
          <a:p>
            <a:endParaRPr lang="en-GB" dirty="0"/>
          </a:p>
          <a:p>
            <a:r>
              <a:rPr lang="en-GB" dirty="0"/>
              <a:t>Using found, timeworn objects and organic elements like local fruits, herbs, and wildflowers, Sandra constructed an imagined kitchen table inspired by Baroque banquet paintings. </a:t>
            </a:r>
          </a:p>
          <a:p>
            <a:endParaRPr lang="en-GB" dirty="0"/>
          </a:p>
          <a:p>
            <a:r>
              <a:rPr lang="en-GB" dirty="0"/>
              <a:t>This scene evokes no specific time or place but serves as a present-day assemblage of what remains: things once cherished, forgotten, and now revived. </a:t>
            </a:r>
          </a:p>
          <a:p>
            <a:endParaRPr lang="en-GB" dirty="0"/>
          </a:p>
          <a:p>
            <a:r>
              <a:rPr lang="en-GB" dirty="0"/>
              <a:t>The foods carry symbolic meanings—transience, fertility, renewal—while reclaimed objects echo untold stories. Through food as her medium, Iafrate explores memory and culture, offering a sensory experience that prompts reflection. "Bring Back the Banquet" is part of Iafrate’s ongoing series "Still Life of Past and Present."</a:t>
            </a:r>
            <a:endParaRPr lang="en-US" dirty="0"/>
          </a:p>
        </p:txBody>
      </p:sp>
      <p:pic>
        <p:nvPicPr>
          <p:cNvPr id="11" name="Picture 10">
            <a:extLst>
              <a:ext uri="{FF2B5EF4-FFF2-40B4-BE49-F238E27FC236}">
                <a16:creationId xmlns:a16="http://schemas.microsoft.com/office/drawing/2014/main" id="{9F2CD545-4700-E9A1-E0A5-F0060FA3F08B}"/>
              </a:ext>
            </a:extLst>
          </p:cNvPr>
          <p:cNvPicPr>
            <a:picLocks noChangeAspect="1"/>
          </p:cNvPicPr>
          <p:nvPr/>
        </p:nvPicPr>
        <p:blipFill>
          <a:blip r:embed="rId2"/>
          <a:stretch>
            <a:fillRect/>
          </a:stretch>
        </p:blipFill>
        <p:spPr>
          <a:xfrm>
            <a:off x="0" y="381383"/>
            <a:ext cx="6865762" cy="6095233"/>
          </a:xfrm>
          <a:prstGeom prst="rect">
            <a:avLst/>
          </a:prstGeom>
        </p:spPr>
      </p:pic>
    </p:spTree>
    <p:extLst>
      <p:ext uri="{BB962C8B-B14F-4D97-AF65-F5344CB8AC3E}">
        <p14:creationId xmlns:p14="http://schemas.microsoft.com/office/powerpoint/2010/main" val="332592740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7A7B567-CB06-D212-45EE-D28ECDC014A4}"/>
              </a:ext>
            </a:extLst>
          </p:cNvPr>
          <p:cNvPicPr>
            <a:picLocks noChangeAspect="1"/>
          </p:cNvPicPr>
          <p:nvPr/>
        </p:nvPicPr>
        <p:blipFill>
          <a:blip r:embed="rId2"/>
          <a:srcRect b="12977"/>
          <a:stretch>
            <a:fillRect/>
          </a:stretch>
        </p:blipFill>
        <p:spPr>
          <a:xfrm>
            <a:off x="279143" y="299508"/>
            <a:ext cx="5221625" cy="3010397"/>
          </a:xfrm>
          <a:prstGeom prst="rect">
            <a:avLst/>
          </a:prstGeom>
        </p:spPr>
      </p:pic>
      <p:pic>
        <p:nvPicPr>
          <p:cNvPr id="4" name="Picture 3">
            <a:extLst>
              <a:ext uri="{FF2B5EF4-FFF2-40B4-BE49-F238E27FC236}">
                <a16:creationId xmlns:a16="http://schemas.microsoft.com/office/drawing/2014/main" id="{B0B3ED8A-D575-8AB3-8F7A-EED14F94A906}"/>
              </a:ext>
            </a:extLst>
          </p:cNvPr>
          <p:cNvPicPr>
            <a:picLocks noChangeAspect="1"/>
          </p:cNvPicPr>
          <p:nvPr/>
        </p:nvPicPr>
        <p:blipFill>
          <a:blip r:embed="rId3"/>
          <a:srcRect t="9200" b="17590"/>
          <a:stretch>
            <a:fillRect/>
          </a:stretch>
        </p:blipFill>
        <p:spPr>
          <a:xfrm>
            <a:off x="279143" y="3548095"/>
            <a:ext cx="5221625" cy="3010397"/>
          </a:xfrm>
          <a:prstGeom prst="rect">
            <a:avLst/>
          </a:prstGeom>
        </p:spPr>
      </p:pic>
      <p:sp>
        <p:nvSpPr>
          <p:cNvPr id="5" name="TextBox 4">
            <a:extLst>
              <a:ext uri="{FF2B5EF4-FFF2-40B4-BE49-F238E27FC236}">
                <a16:creationId xmlns:a16="http://schemas.microsoft.com/office/drawing/2014/main" id="{D6BAE299-8C1A-1AAB-0CAF-9BA3216C39D4}"/>
              </a:ext>
            </a:extLst>
          </p:cNvPr>
          <p:cNvSpPr txBox="1"/>
          <p:nvPr/>
        </p:nvSpPr>
        <p:spPr>
          <a:xfrm>
            <a:off x="6096000" y="501651"/>
            <a:ext cx="5562600" cy="6056841"/>
          </a:xfrm>
          <a:prstGeom prst="rect">
            <a:avLst/>
          </a:prstGeom>
        </p:spPr>
        <p:txBody>
          <a:bodyPr vert="horz" lIns="91440" tIns="45720" rIns="91440" bIns="45720" rtlCol="0" anchor="t">
            <a:normAutofit lnSpcReduction="10000"/>
          </a:bodyPr>
          <a:lstStyle/>
          <a:p>
            <a:pPr>
              <a:lnSpc>
                <a:spcPct val="90000"/>
              </a:lnSpc>
              <a:spcAft>
                <a:spcPts val="600"/>
              </a:spcAft>
            </a:pPr>
            <a:r>
              <a:rPr lang="en-US" sz="2000" dirty="0">
                <a:solidFill>
                  <a:schemeClr val="tx1">
                    <a:alpha val="80000"/>
                  </a:schemeClr>
                </a:solidFill>
              </a:rPr>
              <a:t>In the middle of the exhibition space, </a:t>
            </a:r>
            <a:r>
              <a:rPr lang="en-US" sz="2000" dirty="0" err="1">
                <a:solidFill>
                  <a:schemeClr val="tx1">
                    <a:alpha val="80000"/>
                  </a:schemeClr>
                </a:solidFill>
              </a:rPr>
              <a:t>Rirkrit</a:t>
            </a:r>
            <a:r>
              <a:rPr lang="en-US" sz="2000" dirty="0">
                <a:solidFill>
                  <a:schemeClr val="tx1">
                    <a:alpha val="80000"/>
                  </a:schemeClr>
                </a:solidFill>
              </a:rPr>
              <a:t> made pad </a:t>
            </a:r>
            <a:r>
              <a:rPr lang="en-US" sz="2000" dirty="0" err="1">
                <a:solidFill>
                  <a:schemeClr val="tx1">
                    <a:alpha val="80000"/>
                  </a:schemeClr>
                </a:solidFill>
              </a:rPr>
              <a:t>thai</a:t>
            </a:r>
            <a:r>
              <a:rPr lang="en-US" sz="2000" dirty="0">
                <a:solidFill>
                  <a:schemeClr val="tx1">
                    <a:alpha val="80000"/>
                  </a:schemeClr>
                </a:solidFill>
              </a:rPr>
              <a:t>, distributing it free of charge to visitors, which many mistook to be a catering service. </a:t>
            </a:r>
          </a:p>
          <a:p>
            <a:pPr>
              <a:lnSpc>
                <a:spcPct val="90000"/>
              </a:lnSpc>
              <a:spcAft>
                <a:spcPts val="600"/>
              </a:spcAft>
            </a:pPr>
            <a:endParaRPr lang="en-US" sz="2000" dirty="0">
              <a:solidFill>
                <a:schemeClr val="tx1">
                  <a:alpha val="80000"/>
                </a:schemeClr>
              </a:solidFill>
            </a:endParaRPr>
          </a:p>
          <a:p>
            <a:pPr>
              <a:lnSpc>
                <a:spcPct val="90000"/>
              </a:lnSpc>
              <a:spcAft>
                <a:spcPts val="600"/>
              </a:spcAft>
            </a:pPr>
            <a:r>
              <a:rPr lang="en-US" sz="2000" dirty="0">
                <a:solidFill>
                  <a:schemeClr val="tx1">
                    <a:alpha val="80000"/>
                  </a:schemeClr>
                </a:solidFill>
              </a:rPr>
              <a:t>Through the interaction with the food and the exchange among those involved, the audience – knowingly or unknowingly – became a central part of the artwork. The action broke with the expectations and conventions of the artworld and marked an important milestone in the varied and multidisciplinary career of </a:t>
            </a:r>
            <a:r>
              <a:rPr lang="en-US" sz="2000" dirty="0" err="1">
                <a:solidFill>
                  <a:schemeClr val="tx1">
                    <a:alpha val="80000"/>
                  </a:schemeClr>
                </a:solidFill>
              </a:rPr>
              <a:t>Tiravanija</a:t>
            </a:r>
            <a:r>
              <a:rPr lang="en-US" sz="2000" dirty="0">
                <a:solidFill>
                  <a:schemeClr val="tx1">
                    <a:alpha val="80000"/>
                  </a:schemeClr>
                </a:solidFill>
              </a:rPr>
              <a:t>, whose works </a:t>
            </a:r>
            <a:r>
              <a:rPr lang="en-US" sz="2000" b="1" dirty="0">
                <a:solidFill>
                  <a:schemeClr val="tx1">
                    <a:alpha val="80000"/>
                  </a:schemeClr>
                </a:solidFill>
              </a:rPr>
              <a:t>aim to create situations that turn passive onlookers into active participants, blurring the dividing line between art and life</a:t>
            </a:r>
            <a:r>
              <a:rPr lang="en-US" sz="2000" dirty="0">
                <a:solidFill>
                  <a:schemeClr val="tx1">
                    <a:alpha val="80000"/>
                  </a:schemeClr>
                </a:solidFill>
              </a:rPr>
              <a:t>.</a:t>
            </a:r>
          </a:p>
          <a:p>
            <a:pPr>
              <a:lnSpc>
                <a:spcPct val="90000"/>
              </a:lnSpc>
              <a:spcAft>
                <a:spcPts val="600"/>
              </a:spcAft>
            </a:pPr>
            <a:endParaRPr lang="en-US" sz="1600" dirty="0">
              <a:solidFill>
                <a:schemeClr val="tx1">
                  <a:alpha val="80000"/>
                </a:schemeClr>
              </a:solidFill>
            </a:endParaRPr>
          </a:p>
          <a:p>
            <a:pPr>
              <a:lnSpc>
                <a:spcPct val="90000"/>
              </a:lnSpc>
              <a:spcAft>
                <a:spcPts val="600"/>
              </a:spcAft>
            </a:pPr>
            <a:r>
              <a:rPr lang="en-US" sz="2000" dirty="0">
                <a:solidFill>
                  <a:schemeClr val="tx1">
                    <a:alpha val="80000"/>
                  </a:schemeClr>
                </a:solidFill>
              </a:rPr>
              <a:t>Culinary artist. </a:t>
            </a:r>
          </a:p>
          <a:p>
            <a:pPr>
              <a:lnSpc>
                <a:spcPct val="90000"/>
              </a:lnSpc>
              <a:spcAft>
                <a:spcPts val="600"/>
              </a:spcAft>
            </a:pPr>
            <a:endParaRPr lang="en-US" sz="2000" dirty="0">
              <a:solidFill>
                <a:schemeClr val="tx1">
                  <a:alpha val="80000"/>
                </a:schemeClr>
              </a:solidFill>
            </a:endParaRPr>
          </a:p>
          <a:p>
            <a:pPr>
              <a:lnSpc>
                <a:spcPct val="90000"/>
              </a:lnSpc>
              <a:spcAft>
                <a:spcPts val="600"/>
              </a:spcAft>
            </a:pPr>
            <a:r>
              <a:rPr lang="en-US" sz="2000" b="1" dirty="0">
                <a:solidFill>
                  <a:schemeClr val="tx1">
                    <a:alpha val="80000"/>
                  </a:schemeClr>
                </a:solidFill>
              </a:rPr>
              <a:t>Cooking as social adhesive.</a:t>
            </a:r>
          </a:p>
          <a:p>
            <a:pPr>
              <a:lnSpc>
                <a:spcPct val="90000"/>
              </a:lnSpc>
              <a:spcAft>
                <a:spcPts val="600"/>
              </a:spcAft>
            </a:pPr>
            <a:endParaRPr lang="en-US" sz="2000" dirty="0">
              <a:solidFill>
                <a:schemeClr val="tx1">
                  <a:alpha val="80000"/>
                </a:schemeClr>
              </a:solidFill>
            </a:endParaRPr>
          </a:p>
          <a:p>
            <a:pPr>
              <a:lnSpc>
                <a:spcPct val="90000"/>
              </a:lnSpc>
              <a:spcAft>
                <a:spcPts val="600"/>
              </a:spcAft>
            </a:pPr>
            <a:r>
              <a:rPr lang="en-US" sz="2000" dirty="0">
                <a:solidFill>
                  <a:schemeClr val="tx1">
                    <a:alpha val="80000"/>
                  </a:schemeClr>
                </a:solidFill>
              </a:rPr>
              <a:t>From studio to dining table: </a:t>
            </a:r>
            <a:r>
              <a:rPr lang="en-US" sz="2000" dirty="0" err="1">
                <a:solidFill>
                  <a:schemeClr val="tx1">
                    <a:alpha val="80000"/>
                  </a:schemeClr>
                </a:solidFill>
              </a:rPr>
              <a:t>Rirkrit</a:t>
            </a:r>
            <a:r>
              <a:rPr lang="en-US" sz="2000" dirty="0">
                <a:solidFill>
                  <a:schemeClr val="tx1">
                    <a:alpha val="80000"/>
                  </a:schemeClr>
                </a:solidFill>
              </a:rPr>
              <a:t> </a:t>
            </a:r>
            <a:r>
              <a:rPr lang="en-US" sz="2000" dirty="0" err="1">
                <a:solidFill>
                  <a:schemeClr val="tx1">
                    <a:alpha val="80000"/>
                  </a:schemeClr>
                </a:solidFill>
              </a:rPr>
              <a:t>Tiravanija</a:t>
            </a:r>
            <a:r>
              <a:rPr lang="en-US" sz="2000" dirty="0">
                <a:solidFill>
                  <a:schemeClr val="tx1">
                    <a:alpha val="80000"/>
                  </a:schemeClr>
                </a:solidFill>
              </a:rPr>
              <a:t>, interview in Schirn Magazine.</a:t>
            </a:r>
          </a:p>
        </p:txBody>
      </p:sp>
    </p:spTree>
    <p:extLst>
      <p:ext uri="{BB962C8B-B14F-4D97-AF65-F5344CB8AC3E}">
        <p14:creationId xmlns:p14="http://schemas.microsoft.com/office/powerpoint/2010/main" val="34156958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4F6516"/>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0C196D3-9F3D-1D97-0EC2-859E399ED72D}"/>
              </a:ext>
            </a:extLst>
          </p:cNvPr>
          <p:cNvSpPr txBox="1"/>
          <p:nvPr/>
        </p:nvSpPr>
        <p:spPr>
          <a:xfrm>
            <a:off x="759229" y="1134538"/>
            <a:ext cx="10673542" cy="4001095"/>
          </a:xfrm>
          <a:prstGeom prst="rect">
            <a:avLst/>
          </a:prstGeom>
          <a:solidFill>
            <a:schemeClr val="tx1">
              <a:lumMod val="50000"/>
              <a:lumOff val="50000"/>
            </a:schemeClr>
          </a:solidFill>
        </p:spPr>
        <p:txBody>
          <a:bodyPr wrap="square">
            <a:spAutoFit/>
          </a:bodyPr>
          <a:lstStyle/>
          <a:p>
            <a:endParaRPr lang="en-US" b="1" dirty="0">
              <a:solidFill>
                <a:schemeClr val="bg1"/>
              </a:solidFill>
              <a:cs typeface="Arial" panose="020B0604020202020204" pitchFamily="34" charset="0"/>
            </a:endParaRPr>
          </a:p>
          <a:p>
            <a:r>
              <a:rPr lang="en-US" sz="2000" b="1" dirty="0">
                <a:solidFill>
                  <a:schemeClr val="bg1"/>
                </a:solidFill>
                <a:latin typeface="+mj-lt"/>
                <a:cs typeface="Arial" panose="020B0604020202020204" pitchFamily="34" charset="0"/>
              </a:rPr>
              <a:t>RESOURCING CARE ON THE LEVEL OF KINSHIP WITH ALL LIFE.</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WE ARE OFTEN ENCOURAGED TO LOOK AFTER OURSELVES AS INDIVIDUALS.</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WE NEED TO SHARE NETWORKS OF BELONGING IN THE PUBLIC HOMEPLACE IN OPEN STUDIOS OF PRACTICE (NEIGHBOURHOODS, LIBRARIES, PARKS, LEISURE CENTRES AS LIFELONG LEARNING AND SKILLS SHARING).</a:t>
            </a:r>
          </a:p>
          <a:p>
            <a:endParaRPr lang="en-US" sz="2000" b="1" dirty="0">
              <a:solidFill>
                <a:schemeClr val="bg1"/>
              </a:solidFill>
              <a:latin typeface="+mj-lt"/>
              <a:cs typeface="Arial" panose="020B0604020202020204" pitchFamily="34" charset="0"/>
            </a:endParaRPr>
          </a:p>
          <a:p>
            <a:r>
              <a:rPr lang="en-US" sz="2000" b="1" dirty="0">
                <a:solidFill>
                  <a:schemeClr val="bg1"/>
                </a:solidFill>
                <a:latin typeface="+mj-lt"/>
                <a:cs typeface="Arial" panose="020B0604020202020204" pitchFamily="34" charset="0"/>
              </a:rPr>
              <a:t>MUTUAL SUPPORT, PUBLIC SPACE, ADDRESSING LONELINESS, CHILDCARE, MENTAL HEALTH SUPPORTS FOR THRIVING.</a:t>
            </a:r>
            <a:endParaRPr lang="en-US" dirty="0">
              <a:solidFill>
                <a:schemeClr val="bg1"/>
              </a:solidFill>
              <a:latin typeface="+mj-lt"/>
              <a:cs typeface="Arial" panose="020B0604020202020204" pitchFamily="34" charset="0"/>
            </a:endParaRPr>
          </a:p>
          <a:p>
            <a:endParaRPr lang="en-US" dirty="0">
              <a:solidFill>
                <a:schemeClr val="bg1"/>
              </a:solidFill>
              <a:latin typeface="+mj-lt"/>
            </a:endParaRPr>
          </a:p>
          <a:p>
            <a:r>
              <a:rPr lang="en-US" dirty="0">
                <a:latin typeface="+mj-lt"/>
              </a:rPr>
              <a:t>THE CARE MANIFESTO, THE CARE COLLECTIVE THE POLITICS OF INTERDEPENDENCE</a:t>
            </a:r>
          </a:p>
        </p:txBody>
      </p:sp>
    </p:spTree>
    <p:extLst>
      <p:ext uri="{BB962C8B-B14F-4D97-AF65-F5344CB8AC3E}">
        <p14:creationId xmlns:p14="http://schemas.microsoft.com/office/powerpoint/2010/main" val="11990496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1496028-F0CB-2308-DE27-06A1A3F88186}"/>
              </a:ext>
            </a:extLst>
          </p:cNvPr>
          <p:cNvPicPr>
            <a:picLocks noChangeAspect="1"/>
          </p:cNvPicPr>
          <p:nvPr/>
        </p:nvPicPr>
        <p:blipFill>
          <a:blip r:embed="rId2"/>
          <a:srcRect l="4777" r="7989" b="-3"/>
          <a:stretch>
            <a:fillRect/>
          </a:stretch>
        </p:blipFill>
        <p:spPr>
          <a:xfrm>
            <a:off x="192528" y="171716"/>
            <a:ext cx="3793268" cy="6514565"/>
          </a:xfrm>
          <a:prstGeom prst="rect">
            <a:avLst/>
          </a:prstGeom>
        </p:spPr>
      </p:pic>
      <p:pic>
        <p:nvPicPr>
          <p:cNvPr id="5" name="Picture 4">
            <a:extLst>
              <a:ext uri="{FF2B5EF4-FFF2-40B4-BE49-F238E27FC236}">
                <a16:creationId xmlns:a16="http://schemas.microsoft.com/office/drawing/2014/main" id="{948D6596-F0C0-5486-8F1E-1F6EA0586D15}"/>
              </a:ext>
            </a:extLst>
          </p:cNvPr>
          <p:cNvPicPr>
            <a:picLocks noChangeAspect="1"/>
          </p:cNvPicPr>
          <p:nvPr/>
        </p:nvPicPr>
        <p:blipFill>
          <a:blip r:embed="rId3"/>
          <a:srcRect r="22014" b="-3"/>
          <a:stretch>
            <a:fillRect/>
          </a:stretch>
        </p:blipFill>
        <p:spPr>
          <a:xfrm>
            <a:off x="4184538" y="171716"/>
            <a:ext cx="3822924" cy="6514565"/>
          </a:xfrm>
          <a:prstGeom prst="rect">
            <a:avLst/>
          </a:prstGeom>
        </p:spPr>
      </p:pic>
      <p:sp>
        <p:nvSpPr>
          <p:cNvPr id="6" name="TextBox 5">
            <a:extLst>
              <a:ext uri="{FF2B5EF4-FFF2-40B4-BE49-F238E27FC236}">
                <a16:creationId xmlns:a16="http://schemas.microsoft.com/office/drawing/2014/main" id="{221321CD-368B-D5C9-1361-09D63352EF26}"/>
              </a:ext>
            </a:extLst>
          </p:cNvPr>
          <p:cNvSpPr txBox="1"/>
          <p:nvPr/>
        </p:nvSpPr>
        <p:spPr>
          <a:xfrm>
            <a:off x="8358692" y="419548"/>
            <a:ext cx="3377901" cy="7848302"/>
          </a:xfrm>
          <a:prstGeom prst="rect">
            <a:avLst/>
          </a:prstGeom>
          <a:noFill/>
        </p:spPr>
        <p:txBody>
          <a:bodyPr wrap="square" rtlCol="0">
            <a:spAutoFit/>
          </a:bodyPr>
          <a:lstStyle/>
          <a:p>
            <a:endParaRPr lang="en-US" dirty="0"/>
          </a:p>
          <a:p>
            <a:r>
              <a:rPr lang="en-US" sz="2000" b="1" dirty="0"/>
              <a:t>Fransisca Tan</a:t>
            </a:r>
          </a:p>
          <a:p>
            <a:endParaRPr lang="en-US" sz="2000" dirty="0"/>
          </a:p>
          <a:p>
            <a:r>
              <a:rPr lang="en-US" sz="2000" dirty="0"/>
              <a:t>Food is an art material.</a:t>
            </a:r>
          </a:p>
          <a:p>
            <a:endParaRPr lang="en-US" sz="2000" dirty="0"/>
          </a:p>
          <a:p>
            <a:r>
              <a:rPr lang="en-US" sz="2000" dirty="0"/>
              <a:t>A shared dinner is an event, a </a:t>
            </a:r>
          </a:p>
          <a:p>
            <a:r>
              <a:rPr lang="en-US" sz="2000" dirty="0"/>
              <a:t>performance and a ritual.</a:t>
            </a:r>
          </a:p>
          <a:p>
            <a:endParaRPr lang="en-US" sz="2000" dirty="0"/>
          </a:p>
          <a:p>
            <a:r>
              <a:rPr lang="en-US" sz="2000" dirty="0"/>
              <a:t>An artist can be a </a:t>
            </a:r>
          </a:p>
          <a:p>
            <a:r>
              <a:rPr lang="en-US" sz="2000" dirty="0"/>
              <a:t>food producer, food artist,</a:t>
            </a:r>
          </a:p>
          <a:p>
            <a:r>
              <a:rPr lang="en-US" sz="2000" dirty="0"/>
              <a:t>and food designer. A curator of an immersive and sensory art experience that is life giving.</a:t>
            </a:r>
          </a:p>
          <a:p>
            <a:endParaRPr lang="en-US" sz="2000" dirty="0"/>
          </a:p>
          <a:p>
            <a:r>
              <a:rPr lang="en-US" sz="2000" dirty="0"/>
              <a:t>Creative Producer and Food Experience Design</a:t>
            </a:r>
          </a:p>
          <a:p>
            <a:endParaRPr lang="en-US" sz="2000" dirty="0"/>
          </a:p>
          <a:p>
            <a:r>
              <a:rPr lang="en-US" sz="2000"/>
              <a:t>www.fransiscatan.com</a:t>
            </a:r>
            <a:endParaRPr lang="en-US" sz="2000" dirty="0"/>
          </a:p>
          <a:p>
            <a:endParaRPr lang="en-US" dirty="0"/>
          </a:p>
          <a:p>
            <a:endParaRPr lang="en-US" dirty="0"/>
          </a:p>
          <a:p>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100589682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5637466-CED3-9246-F355-720D8E6B6495}"/>
              </a:ext>
            </a:extLst>
          </p:cNvPr>
          <p:cNvPicPr>
            <a:picLocks noChangeAspect="1"/>
          </p:cNvPicPr>
          <p:nvPr/>
        </p:nvPicPr>
        <p:blipFill>
          <a:blip r:embed="rId2"/>
          <a:srcRect t="3386" b="10133"/>
          <a:stretch>
            <a:fillRect/>
          </a:stretch>
        </p:blipFill>
        <p:spPr>
          <a:xfrm>
            <a:off x="1" y="1"/>
            <a:ext cx="4038603" cy="5271924"/>
          </a:xfrm>
          <a:prstGeom prst="rect">
            <a:avLst/>
          </a:prstGeom>
        </p:spPr>
      </p:pic>
      <p:pic>
        <p:nvPicPr>
          <p:cNvPr id="5" name="Picture 4">
            <a:extLst>
              <a:ext uri="{FF2B5EF4-FFF2-40B4-BE49-F238E27FC236}">
                <a16:creationId xmlns:a16="http://schemas.microsoft.com/office/drawing/2014/main" id="{2AF1C312-80AD-C20D-FD63-CB13DD163E97}"/>
              </a:ext>
            </a:extLst>
          </p:cNvPr>
          <p:cNvPicPr>
            <a:picLocks noChangeAspect="1"/>
          </p:cNvPicPr>
          <p:nvPr/>
        </p:nvPicPr>
        <p:blipFill>
          <a:blip r:embed="rId3"/>
          <a:srcRect l="24288" r="24096"/>
          <a:stretch>
            <a:fillRect/>
          </a:stretch>
        </p:blipFill>
        <p:spPr>
          <a:xfrm>
            <a:off x="4038600" y="1"/>
            <a:ext cx="4076700" cy="5271924"/>
          </a:xfrm>
          <a:prstGeom prst="rect">
            <a:avLst/>
          </a:prstGeom>
        </p:spPr>
      </p:pic>
      <p:pic>
        <p:nvPicPr>
          <p:cNvPr id="4" name="Picture 3">
            <a:extLst>
              <a:ext uri="{FF2B5EF4-FFF2-40B4-BE49-F238E27FC236}">
                <a16:creationId xmlns:a16="http://schemas.microsoft.com/office/drawing/2014/main" id="{0E875654-FFCD-5A0A-4B3D-8CEE97B7D968}"/>
              </a:ext>
            </a:extLst>
          </p:cNvPr>
          <p:cNvPicPr>
            <a:picLocks noChangeAspect="1"/>
          </p:cNvPicPr>
          <p:nvPr/>
        </p:nvPicPr>
        <p:blipFill>
          <a:blip r:embed="rId4"/>
          <a:srcRect r="3" b="13683"/>
          <a:stretch>
            <a:fillRect/>
          </a:stretch>
        </p:blipFill>
        <p:spPr>
          <a:xfrm>
            <a:off x="8115292" y="1"/>
            <a:ext cx="4076700" cy="5271924"/>
          </a:xfrm>
          <a:prstGeom prst="rect">
            <a:avLst/>
          </a:prstGeom>
        </p:spPr>
      </p:pic>
      <p:sp>
        <p:nvSpPr>
          <p:cNvPr id="6" name="TextBox 5">
            <a:extLst>
              <a:ext uri="{FF2B5EF4-FFF2-40B4-BE49-F238E27FC236}">
                <a16:creationId xmlns:a16="http://schemas.microsoft.com/office/drawing/2014/main" id="{C68C97FB-84C8-2DF3-EEAF-6844C812FBD8}"/>
              </a:ext>
            </a:extLst>
          </p:cNvPr>
          <p:cNvSpPr txBox="1"/>
          <p:nvPr/>
        </p:nvSpPr>
        <p:spPr>
          <a:xfrm>
            <a:off x="56467" y="5271926"/>
            <a:ext cx="7964265" cy="1586074"/>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000" kern="1200" dirty="0">
                <a:latin typeface="+mj-lt"/>
                <a:ea typeface="+mj-ea"/>
                <a:cs typeface="+mj-cs"/>
              </a:rPr>
              <a:t>Madge Stein, Bloom to Decay, Floral and Food Artists, Tablescapes and Immersive Experiential Design, Event Styling</a:t>
            </a:r>
          </a:p>
          <a:p>
            <a:pPr>
              <a:lnSpc>
                <a:spcPct val="90000"/>
              </a:lnSpc>
              <a:spcBef>
                <a:spcPct val="0"/>
              </a:spcBef>
              <a:spcAft>
                <a:spcPts val="600"/>
              </a:spcAft>
            </a:pPr>
            <a:r>
              <a:rPr lang="en-US" sz="2000" kern="1200" dirty="0">
                <a:latin typeface="+mj-lt"/>
                <a:ea typeface="+mj-ea"/>
                <a:cs typeface="+mj-cs"/>
                <a:hlinkClick r:id="rId5"/>
              </a:rPr>
              <a:t>www.madgestein.com</a:t>
            </a:r>
            <a:endParaRPr lang="en-US" sz="2000" kern="1200" dirty="0">
              <a:latin typeface="+mj-lt"/>
              <a:ea typeface="+mj-ea"/>
              <a:cs typeface="+mj-cs"/>
            </a:endParaRPr>
          </a:p>
        </p:txBody>
      </p:sp>
    </p:spTree>
    <p:extLst>
      <p:ext uri="{BB962C8B-B14F-4D97-AF65-F5344CB8AC3E}">
        <p14:creationId xmlns:p14="http://schemas.microsoft.com/office/powerpoint/2010/main" val="224972560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DE2D636-7E81-BAFD-8CF9-B59850440C2C}"/>
              </a:ext>
            </a:extLst>
          </p:cNvPr>
          <p:cNvPicPr>
            <a:picLocks noChangeAspect="1"/>
          </p:cNvPicPr>
          <p:nvPr/>
        </p:nvPicPr>
        <p:blipFill>
          <a:blip r:embed="rId2"/>
          <a:stretch>
            <a:fillRect/>
          </a:stretch>
        </p:blipFill>
        <p:spPr>
          <a:xfrm>
            <a:off x="1714500" y="12982"/>
            <a:ext cx="9111342" cy="6355161"/>
          </a:xfrm>
          <a:prstGeom prst="rect">
            <a:avLst/>
          </a:prstGeom>
        </p:spPr>
      </p:pic>
      <p:sp>
        <p:nvSpPr>
          <p:cNvPr id="5" name="TextBox 4">
            <a:extLst>
              <a:ext uri="{FF2B5EF4-FFF2-40B4-BE49-F238E27FC236}">
                <a16:creationId xmlns:a16="http://schemas.microsoft.com/office/drawing/2014/main" id="{0CA66BD7-4247-0880-E880-A8C8C72DE751}"/>
              </a:ext>
            </a:extLst>
          </p:cNvPr>
          <p:cNvSpPr txBox="1"/>
          <p:nvPr/>
        </p:nvSpPr>
        <p:spPr>
          <a:xfrm>
            <a:off x="130628" y="6475686"/>
            <a:ext cx="6283323" cy="646331"/>
          </a:xfrm>
          <a:prstGeom prst="rect">
            <a:avLst/>
          </a:prstGeom>
          <a:noFill/>
        </p:spPr>
        <p:txBody>
          <a:bodyPr wrap="none" rtlCol="0">
            <a:spAutoFit/>
          </a:bodyPr>
          <a:lstStyle/>
          <a:p>
            <a:r>
              <a:rPr lang="en-US" dirty="0"/>
              <a:t>Styling the Autumn Table, Cindy Frost,  </a:t>
            </a:r>
            <a:r>
              <a:rPr lang="en-US" dirty="0">
                <a:hlinkClick r:id="rId3"/>
              </a:rPr>
              <a:t>www.kyalandkara.com</a:t>
            </a:r>
            <a:endParaRPr lang="en-US" dirty="0"/>
          </a:p>
          <a:p>
            <a:endParaRPr lang="en-US" dirty="0"/>
          </a:p>
        </p:txBody>
      </p:sp>
    </p:spTree>
    <p:extLst>
      <p:ext uri="{BB962C8B-B14F-4D97-AF65-F5344CB8AC3E}">
        <p14:creationId xmlns:p14="http://schemas.microsoft.com/office/powerpoint/2010/main" val="4228450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DC1F8-2BB1-5900-6E92-01AE4351ABDA}"/>
              </a:ext>
            </a:extLst>
          </p:cNvPr>
          <p:cNvPicPr>
            <a:picLocks noChangeAspect="1"/>
          </p:cNvPicPr>
          <p:nvPr/>
        </p:nvPicPr>
        <p:blipFill>
          <a:blip r:embed="rId2"/>
          <a:srcRect t="7760" b="7986"/>
          <a:stretch>
            <a:fillRect/>
          </a:stretch>
        </p:blipFill>
        <p:spPr>
          <a:xfrm>
            <a:off x="20" y="0"/>
            <a:ext cx="12191980" cy="6856718"/>
          </a:xfrm>
          <a:prstGeom prst="rect">
            <a:avLst/>
          </a:prstGeom>
        </p:spPr>
      </p:pic>
      <p:sp>
        <p:nvSpPr>
          <p:cNvPr id="5" name="TextBox 4">
            <a:extLst>
              <a:ext uri="{FF2B5EF4-FFF2-40B4-BE49-F238E27FC236}">
                <a16:creationId xmlns:a16="http://schemas.microsoft.com/office/drawing/2014/main" id="{8DFF5608-A2E7-1EFF-C7D5-3CC300AEE2AE}"/>
              </a:ext>
            </a:extLst>
          </p:cNvPr>
          <p:cNvSpPr txBox="1"/>
          <p:nvPr/>
        </p:nvSpPr>
        <p:spPr>
          <a:xfrm>
            <a:off x="10113798" y="2440174"/>
            <a:ext cx="2078182" cy="2308324"/>
          </a:xfrm>
          <a:prstGeom prst="rect">
            <a:avLst/>
          </a:prstGeom>
          <a:noFill/>
        </p:spPr>
        <p:txBody>
          <a:bodyPr wrap="square" rtlCol="0">
            <a:spAutoFit/>
          </a:bodyPr>
          <a:lstStyle/>
          <a:p>
            <a:r>
              <a:rPr lang="en-US" dirty="0">
                <a:solidFill>
                  <a:schemeClr val="bg1"/>
                </a:solidFill>
              </a:rPr>
              <a:t>Food Painting and Drawing with Food by Food Stylist, Food Producer Anna Keville Joyce</a:t>
            </a:r>
          </a:p>
          <a:p>
            <a:r>
              <a:rPr lang="en-US" dirty="0">
                <a:solidFill>
                  <a:schemeClr val="bg1"/>
                </a:solidFill>
              </a:rPr>
              <a:t>Food Artist and</a:t>
            </a:r>
          </a:p>
          <a:p>
            <a:r>
              <a:rPr lang="en-US" dirty="0">
                <a:solidFill>
                  <a:schemeClr val="bg1"/>
                </a:solidFill>
              </a:rPr>
              <a:t>Director</a:t>
            </a:r>
          </a:p>
          <a:p>
            <a:endParaRPr lang="en-US" dirty="0">
              <a:solidFill>
                <a:schemeClr val="bg1"/>
              </a:solidFill>
            </a:endParaRPr>
          </a:p>
        </p:txBody>
      </p:sp>
    </p:spTree>
    <p:extLst>
      <p:ext uri="{BB962C8B-B14F-4D97-AF65-F5344CB8AC3E}">
        <p14:creationId xmlns:p14="http://schemas.microsoft.com/office/powerpoint/2010/main" val="3099471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92F574F-88FE-7B30-FB18-6AF3726F6615}"/>
              </a:ext>
            </a:extLst>
          </p:cNvPr>
          <p:cNvSpPr txBox="1"/>
          <p:nvPr/>
        </p:nvSpPr>
        <p:spPr>
          <a:xfrm>
            <a:off x="714895" y="1396538"/>
            <a:ext cx="11072552" cy="3354765"/>
          </a:xfrm>
          <a:prstGeom prst="rect">
            <a:avLst/>
          </a:prstGeom>
          <a:solidFill>
            <a:schemeClr val="tx1">
              <a:lumMod val="50000"/>
              <a:lumOff val="50000"/>
            </a:schemeClr>
          </a:solidFill>
        </p:spPr>
        <p:txBody>
          <a:bodyPr wrap="square" rtlCol="0">
            <a:spAutoFit/>
          </a:bodyPr>
          <a:lstStyle/>
          <a:p>
            <a:endParaRPr lang="en-US" b="1" dirty="0">
              <a:solidFill>
                <a:schemeClr val="bg1"/>
              </a:solidFill>
            </a:endParaRPr>
          </a:p>
          <a:p>
            <a:r>
              <a:rPr lang="en-US" sz="2000" b="1" dirty="0">
                <a:solidFill>
                  <a:schemeClr val="bg1"/>
                </a:solidFill>
                <a:latin typeface="+mj-lt"/>
              </a:rPr>
              <a:t>CULTIVATE SMALL PRACTICES.</a:t>
            </a:r>
          </a:p>
          <a:p>
            <a:endParaRPr lang="en-US" sz="2000" b="1" dirty="0">
              <a:solidFill>
                <a:schemeClr val="bg1"/>
              </a:solidFill>
              <a:latin typeface="+mj-lt"/>
            </a:endParaRPr>
          </a:p>
          <a:p>
            <a:r>
              <a:rPr lang="en-US" sz="2000" b="1" dirty="0">
                <a:solidFill>
                  <a:schemeClr val="bg1"/>
                </a:solidFill>
                <a:latin typeface="+mj-lt"/>
              </a:rPr>
              <a:t>SHARING STUFF—MATERIALS AND SERVICES AND SKILLS.</a:t>
            </a:r>
          </a:p>
          <a:p>
            <a:endParaRPr lang="en-US" sz="2000" b="1" dirty="0">
              <a:solidFill>
                <a:schemeClr val="bg1"/>
              </a:solidFill>
              <a:latin typeface="+mj-lt"/>
            </a:endParaRPr>
          </a:p>
          <a:p>
            <a:r>
              <a:rPr lang="en-US" sz="2000" b="1" dirty="0">
                <a:solidFill>
                  <a:schemeClr val="bg1"/>
                </a:solidFill>
                <a:latin typeface="+mj-lt"/>
              </a:rPr>
              <a:t>DEMOCRATICE INVOLVEMENT LIVED EXPERIENCE EXPERTISE.</a:t>
            </a:r>
          </a:p>
          <a:p>
            <a:endParaRPr lang="en-US" sz="2000" b="1" dirty="0">
              <a:solidFill>
                <a:schemeClr val="bg1"/>
              </a:solidFill>
              <a:latin typeface="+mj-lt"/>
            </a:endParaRPr>
          </a:p>
          <a:p>
            <a:r>
              <a:rPr lang="en-US" sz="2000" b="1" dirty="0">
                <a:solidFill>
                  <a:schemeClr val="bg1"/>
                </a:solidFill>
                <a:latin typeface="+mj-lt"/>
              </a:rPr>
              <a:t>COMMON WEALTH IN THE RESOURCING PEOPLE AND THEIR PLACES.</a:t>
            </a:r>
          </a:p>
          <a:p>
            <a:endParaRPr lang="en-US" dirty="0">
              <a:latin typeface="+mj-lt"/>
            </a:endParaRPr>
          </a:p>
          <a:p>
            <a:r>
              <a:rPr lang="en-US" dirty="0">
                <a:latin typeface="+mj-lt"/>
              </a:rPr>
              <a:t>THE CARE MANIFESTO, THE CARE COLLECTIVE THE POLITICS OF INTERDEPENDENCE</a:t>
            </a:r>
          </a:p>
          <a:p>
            <a:endParaRPr lang="en-US" dirty="0"/>
          </a:p>
        </p:txBody>
      </p:sp>
    </p:spTree>
    <p:extLst>
      <p:ext uri="{BB962C8B-B14F-4D97-AF65-F5344CB8AC3E}">
        <p14:creationId xmlns:p14="http://schemas.microsoft.com/office/powerpoint/2010/main" val="323197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A0BA4C-2779-8185-0600-BCB28057F2AC}"/>
              </a:ext>
            </a:extLst>
          </p:cNvPr>
          <p:cNvPicPr>
            <a:picLocks noChangeAspect="1"/>
          </p:cNvPicPr>
          <p:nvPr/>
        </p:nvPicPr>
        <p:blipFill>
          <a:blip r:embed="rId2"/>
          <a:stretch>
            <a:fillRect/>
          </a:stretch>
        </p:blipFill>
        <p:spPr>
          <a:xfrm>
            <a:off x="0" y="256889"/>
            <a:ext cx="7772400" cy="6344221"/>
          </a:xfrm>
          <a:prstGeom prst="rect">
            <a:avLst/>
          </a:prstGeom>
        </p:spPr>
      </p:pic>
      <p:sp>
        <p:nvSpPr>
          <p:cNvPr id="5" name="TextBox 4">
            <a:extLst>
              <a:ext uri="{FF2B5EF4-FFF2-40B4-BE49-F238E27FC236}">
                <a16:creationId xmlns:a16="http://schemas.microsoft.com/office/drawing/2014/main" id="{5503E274-2B31-2306-502C-F2199B7F8874}"/>
              </a:ext>
            </a:extLst>
          </p:cNvPr>
          <p:cNvSpPr txBox="1"/>
          <p:nvPr/>
        </p:nvSpPr>
        <p:spPr>
          <a:xfrm>
            <a:off x="7913004" y="335844"/>
            <a:ext cx="4278996" cy="6186309"/>
          </a:xfrm>
          <a:prstGeom prst="rect">
            <a:avLst/>
          </a:prstGeom>
          <a:noFill/>
        </p:spPr>
        <p:txBody>
          <a:bodyPr wrap="square" rtlCol="0">
            <a:spAutoFit/>
          </a:bodyPr>
          <a:lstStyle/>
          <a:p>
            <a:r>
              <a:rPr lang="en-GB" dirty="0"/>
              <a:t> </a:t>
            </a:r>
            <a:r>
              <a:rPr lang="en-GB" sz="2000" b="1" dirty="0"/>
              <a:t>Agathe Snow and Marianne Vitale</a:t>
            </a:r>
          </a:p>
          <a:p>
            <a:r>
              <a:rPr lang="en-GB" dirty="0"/>
              <a:t> </a:t>
            </a:r>
          </a:p>
          <a:p>
            <a:r>
              <a:rPr lang="en-GB" dirty="0"/>
              <a:t>Artists who make food together.</a:t>
            </a:r>
          </a:p>
          <a:p>
            <a:endParaRPr lang="en-GB" dirty="0"/>
          </a:p>
          <a:p>
            <a:r>
              <a:rPr lang="en-GB" dirty="0"/>
              <a:t>Dinner parties are essential to easing</a:t>
            </a:r>
          </a:p>
          <a:p>
            <a:r>
              <a:rPr lang="en-GB" dirty="0"/>
              <a:t>our crisis of connection.</a:t>
            </a:r>
          </a:p>
          <a:p>
            <a:endParaRPr lang="en-GB" dirty="0"/>
          </a:p>
          <a:p>
            <a:r>
              <a:rPr lang="en-GB" dirty="0"/>
              <a:t>It’s no secret that loneliness and a lack of community are majorly detrimental to mental health, but when you feel stuck in this way it seems impossible to overcome. We’re all desperate to make more friends and build intentional community offline…but how?</a:t>
            </a:r>
          </a:p>
          <a:p>
            <a:endParaRPr lang="en-GB" dirty="0"/>
          </a:p>
          <a:p>
            <a:r>
              <a:rPr lang="en-GB" dirty="0"/>
              <a:t>People are drawn to dinner parties because they are intimate, intentional, and force you to truly </a:t>
            </a:r>
            <a:r>
              <a:rPr lang="en-GB" u="sng" dirty="0"/>
              <a:t>be present. </a:t>
            </a:r>
            <a:r>
              <a:rPr lang="en-GB" dirty="0"/>
              <a:t>They're a remedy to relentless consumerism, the need to "see and be seen", and the pressure we feel to always be putting ourselves out there. </a:t>
            </a:r>
            <a:endParaRPr lang="en-US" dirty="0"/>
          </a:p>
        </p:txBody>
      </p:sp>
    </p:spTree>
    <p:extLst>
      <p:ext uri="{BB962C8B-B14F-4D97-AF65-F5344CB8AC3E}">
        <p14:creationId xmlns:p14="http://schemas.microsoft.com/office/powerpoint/2010/main" val="28770070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feeding another person&#10;&#10;AI-generated content may be incorrect.">
            <a:extLst>
              <a:ext uri="{FF2B5EF4-FFF2-40B4-BE49-F238E27FC236}">
                <a16:creationId xmlns:a16="http://schemas.microsoft.com/office/drawing/2014/main" id="{85B332F0-317D-F526-EDBF-C979D7505077}"/>
              </a:ext>
            </a:extLst>
          </p:cNvPr>
          <p:cNvPicPr>
            <a:picLocks noChangeAspect="1"/>
          </p:cNvPicPr>
          <p:nvPr/>
        </p:nvPicPr>
        <p:blipFill>
          <a:blip r:embed="rId2"/>
          <a:srcRect r="8851" b="3"/>
          <a:stretch>
            <a:fillRect/>
          </a:stretch>
        </p:blipFill>
        <p:spPr>
          <a:xfrm>
            <a:off x="7534656" y="1"/>
            <a:ext cx="4657344" cy="3346704"/>
          </a:xfrm>
          <a:prstGeom prst="rect">
            <a:avLst/>
          </a:prstGeom>
        </p:spPr>
      </p:pic>
      <p:pic>
        <p:nvPicPr>
          <p:cNvPr id="5" name="Picture 4" descr="A group of people around a table&#10;&#10;AI-generated content may be incorrect.">
            <a:extLst>
              <a:ext uri="{FF2B5EF4-FFF2-40B4-BE49-F238E27FC236}">
                <a16:creationId xmlns:a16="http://schemas.microsoft.com/office/drawing/2014/main" id="{983F8DA3-0989-504B-2BAA-EA6D16AAE124}"/>
              </a:ext>
            </a:extLst>
          </p:cNvPr>
          <p:cNvPicPr>
            <a:picLocks noChangeAspect="1"/>
          </p:cNvPicPr>
          <p:nvPr/>
        </p:nvPicPr>
        <p:blipFill>
          <a:blip r:embed="rId3"/>
          <a:srcRect l="7805" r="-1" b="-1"/>
          <a:stretch>
            <a:fillRect/>
          </a:stretch>
        </p:blipFill>
        <p:spPr>
          <a:xfrm>
            <a:off x="7534654" y="3511296"/>
            <a:ext cx="4657346" cy="3346704"/>
          </a:xfrm>
          <a:prstGeom prst="rect">
            <a:avLst/>
          </a:prstGeom>
        </p:spPr>
      </p:pic>
      <p:pic>
        <p:nvPicPr>
          <p:cNvPr id="6" name="Picture 5" descr="A person feeding food from a bowl&#10;&#10;AI-generated content may be incorrect.">
            <a:extLst>
              <a:ext uri="{FF2B5EF4-FFF2-40B4-BE49-F238E27FC236}">
                <a16:creationId xmlns:a16="http://schemas.microsoft.com/office/drawing/2014/main" id="{E1CAAFBF-14AC-DB08-A5C6-E1D962E3444D}"/>
              </a:ext>
            </a:extLst>
          </p:cNvPr>
          <p:cNvPicPr>
            <a:picLocks noChangeAspect="1"/>
          </p:cNvPicPr>
          <p:nvPr/>
        </p:nvPicPr>
        <p:blipFill>
          <a:blip r:embed="rId4"/>
          <a:srcRect l="16042" r="13299"/>
          <a:stretch>
            <a:fillRect/>
          </a:stretch>
        </p:blipFill>
        <p:spPr>
          <a:xfrm>
            <a:off x="0" y="-1"/>
            <a:ext cx="7370057" cy="6857990"/>
          </a:xfrm>
          <a:prstGeom prst="rect">
            <a:avLst/>
          </a:prstGeom>
        </p:spPr>
      </p:pic>
      <p:sp>
        <p:nvSpPr>
          <p:cNvPr id="8" name="TextBox 7">
            <a:extLst>
              <a:ext uri="{FF2B5EF4-FFF2-40B4-BE49-F238E27FC236}">
                <a16:creationId xmlns:a16="http://schemas.microsoft.com/office/drawing/2014/main" id="{3DAA4358-DD9C-92D0-364E-462F079F83AC}"/>
              </a:ext>
            </a:extLst>
          </p:cNvPr>
          <p:cNvSpPr txBox="1"/>
          <p:nvPr/>
        </p:nvSpPr>
        <p:spPr>
          <a:xfrm>
            <a:off x="192581" y="195719"/>
            <a:ext cx="6152028" cy="1754326"/>
          </a:xfrm>
          <a:prstGeom prst="rect">
            <a:avLst/>
          </a:prstGeom>
          <a:noFill/>
        </p:spPr>
        <p:txBody>
          <a:bodyPr wrap="square">
            <a:spAutoFit/>
          </a:bodyPr>
          <a:lstStyle/>
          <a:p>
            <a:r>
              <a:rPr lang="en-US" dirty="0">
                <a:solidFill>
                  <a:schemeClr val="bg1"/>
                </a:solidFill>
              </a:rPr>
              <a:t>Gastronomic Grieving, Barney Pau and Michele Chu</a:t>
            </a:r>
          </a:p>
          <a:p>
            <a:r>
              <a:rPr lang="en-US" dirty="0">
                <a:solidFill>
                  <a:schemeClr val="bg1"/>
                </a:solidFill>
              </a:rPr>
              <a:t>A collective mourning ritual. </a:t>
            </a:r>
            <a:r>
              <a:rPr lang="en-GB" dirty="0">
                <a:solidFill>
                  <a:schemeClr val="bg1"/>
                </a:solidFill>
              </a:rPr>
              <a:t>Through this experimental workshop, participants will be encouraged to think about how the foods they eat might help them renegotiate their approach to grief and write their own rituals of loss through taste and sharing food together. </a:t>
            </a:r>
            <a:r>
              <a:rPr lang="en-GB" dirty="0" err="1">
                <a:solidFill>
                  <a:schemeClr val="bg1"/>
                </a:solidFill>
              </a:rPr>
              <a:t>www.barneypau.com</a:t>
            </a:r>
            <a:endParaRPr lang="en-GB" dirty="0">
              <a:solidFill>
                <a:schemeClr val="bg1"/>
              </a:solidFill>
            </a:endParaRPr>
          </a:p>
        </p:txBody>
      </p:sp>
    </p:spTree>
    <p:extLst>
      <p:ext uri="{BB962C8B-B14F-4D97-AF65-F5344CB8AC3E}">
        <p14:creationId xmlns:p14="http://schemas.microsoft.com/office/powerpoint/2010/main" val="191478587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C654688-A802-BAA2-AC60-8F5AB751ED61}"/>
              </a:ext>
            </a:extLst>
          </p:cNvPr>
          <p:cNvPicPr>
            <a:picLocks noChangeAspect="1"/>
          </p:cNvPicPr>
          <p:nvPr/>
        </p:nvPicPr>
        <p:blipFill>
          <a:blip r:embed="rId2"/>
          <a:srcRect l="7511" r="20754" b="-1"/>
          <a:stretch>
            <a:fillRect/>
          </a:stretch>
        </p:blipFill>
        <p:spPr>
          <a:xfrm>
            <a:off x="-1" y="10"/>
            <a:ext cx="7370057" cy="6857990"/>
          </a:xfrm>
          <a:prstGeom prst="rect">
            <a:avLst/>
          </a:prstGeom>
        </p:spPr>
      </p:pic>
      <p:pic>
        <p:nvPicPr>
          <p:cNvPr id="5" name="Picture 4">
            <a:extLst>
              <a:ext uri="{FF2B5EF4-FFF2-40B4-BE49-F238E27FC236}">
                <a16:creationId xmlns:a16="http://schemas.microsoft.com/office/drawing/2014/main" id="{13A93211-F3D4-316A-4D9B-3C55A0A6FDBA}"/>
              </a:ext>
            </a:extLst>
          </p:cNvPr>
          <p:cNvPicPr>
            <a:picLocks noChangeAspect="1"/>
          </p:cNvPicPr>
          <p:nvPr/>
        </p:nvPicPr>
        <p:blipFill>
          <a:blip r:embed="rId3"/>
          <a:srcRect l="6656" r="738"/>
          <a:stretch>
            <a:fillRect/>
          </a:stretch>
        </p:blipFill>
        <p:spPr>
          <a:xfrm>
            <a:off x="7534656" y="1"/>
            <a:ext cx="4657344" cy="3346704"/>
          </a:xfrm>
          <a:prstGeom prst="rect">
            <a:avLst/>
          </a:prstGeom>
        </p:spPr>
      </p:pic>
      <p:pic>
        <p:nvPicPr>
          <p:cNvPr id="4" name="Picture 3">
            <a:extLst>
              <a:ext uri="{FF2B5EF4-FFF2-40B4-BE49-F238E27FC236}">
                <a16:creationId xmlns:a16="http://schemas.microsoft.com/office/drawing/2014/main" id="{DD77C438-4C16-4D41-50F2-E1146405EB9B}"/>
              </a:ext>
            </a:extLst>
          </p:cNvPr>
          <p:cNvPicPr>
            <a:picLocks noChangeAspect="1"/>
          </p:cNvPicPr>
          <p:nvPr/>
        </p:nvPicPr>
        <p:blipFill>
          <a:blip r:embed="rId4"/>
          <a:srcRect l="7110" r="-4" b="-4"/>
          <a:stretch>
            <a:fillRect/>
          </a:stretch>
        </p:blipFill>
        <p:spPr>
          <a:xfrm>
            <a:off x="7534654" y="3511296"/>
            <a:ext cx="4657346" cy="3346704"/>
          </a:xfrm>
          <a:prstGeom prst="rect">
            <a:avLst/>
          </a:prstGeom>
        </p:spPr>
      </p:pic>
      <p:sp>
        <p:nvSpPr>
          <p:cNvPr id="2" name="TextBox 1">
            <a:extLst>
              <a:ext uri="{FF2B5EF4-FFF2-40B4-BE49-F238E27FC236}">
                <a16:creationId xmlns:a16="http://schemas.microsoft.com/office/drawing/2014/main" id="{3411898C-AB35-4740-0F9C-5939E84B2E26}"/>
              </a:ext>
            </a:extLst>
          </p:cNvPr>
          <p:cNvSpPr txBox="1"/>
          <p:nvPr/>
        </p:nvSpPr>
        <p:spPr>
          <a:xfrm>
            <a:off x="201156" y="5408406"/>
            <a:ext cx="6967741" cy="923330"/>
          </a:xfrm>
          <a:prstGeom prst="rect">
            <a:avLst/>
          </a:prstGeom>
          <a:noFill/>
        </p:spPr>
        <p:txBody>
          <a:bodyPr wrap="none" rtlCol="0">
            <a:spAutoFit/>
          </a:bodyPr>
          <a:lstStyle/>
          <a:p>
            <a:r>
              <a:rPr lang="en-US" dirty="0" err="1">
                <a:solidFill>
                  <a:schemeClr val="bg1"/>
                </a:solidFill>
              </a:rPr>
              <a:t>Kakfarna</a:t>
            </a:r>
            <a:r>
              <a:rPr lang="en-US" dirty="0">
                <a:solidFill>
                  <a:schemeClr val="bg1"/>
                </a:solidFill>
              </a:rPr>
              <a:t> Artist Collective, Prague, Sculpture Studio</a:t>
            </a:r>
          </a:p>
          <a:p>
            <a:r>
              <a:rPr lang="en-US" dirty="0">
                <a:solidFill>
                  <a:schemeClr val="bg1"/>
                </a:solidFill>
              </a:rPr>
              <a:t>Food systems are life systems and a form of public art, both in terms </a:t>
            </a:r>
          </a:p>
          <a:p>
            <a:r>
              <a:rPr lang="en-US" dirty="0">
                <a:solidFill>
                  <a:schemeClr val="bg1"/>
                </a:solidFill>
              </a:rPr>
              <a:t>of gardening, cooking and hospitality.</a:t>
            </a:r>
          </a:p>
        </p:txBody>
      </p:sp>
    </p:spTree>
    <p:extLst>
      <p:ext uri="{BB962C8B-B14F-4D97-AF65-F5344CB8AC3E}">
        <p14:creationId xmlns:p14="http://schemas.microsoft.com/office/powerpoint/2010/main" val="11969203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sitting around a table with candles&#10;&#10;AI-generated content may be incorrect.">
            <a:extLst>
              <a:ext uri="{FF2B5EF4-FFF2-40B4-BE49-F238E27FC236}">
                <a16:creationId xmlns:a16="http://schemas.microsoft.com/office/drawing/2014/main" id="{97FCFE7F-5EC4-5AFC-3DA3-690475A3B86A}"/>
              </a:ext>
            </a:extLst>
          </p:cNvPr>
          <p:cNvPicPr>
            <a:picLocks noChangeAspect="1"/>
          </p:cNvPicPr>
          <p:nvPr/>
        </p:nvPicPr>
        <p:blipFill>
          <a:blip r:embed="rId2"/>
          <a:srcRect l="26692" r="864" b="1"/>
          <a:stretch>
            <a:fillRect/>
          </a:stretch>
        </p:blipFill>
        <p:spPr>
          <a:xfrm>
            <a:off x="20" y="10"/>
            <a:ext cx="6095980" cy="6857990"/>
          </a:xfrm>
          <a:prstGeom prst="rect">
            <a:avLst/>
          </a:prstGeom>
        </p:spPr>
      </p:pic>
      <p:pic>
        <p:nvPicPr>
          <p:cNvPr id="5" name="Picture 4" descr="A group of people around a table with food&#10;&#10;AI-generated content may be incorrect.">
            <a:extLst>
              <a:ext uri="{FF2B5EF4-FFF2-40B4-BE49-F238E27FC236}">
                <a16:creationId xmlns:a16="http://schemas.microsoft.com/office/drawing/2014/main" id="{904F68D3-F796-4DA5-AEAF-B0EA7A69A4A9}"/>
              </a:ext>
            </a:extLst>
          </p:cNvPr>
          <p:cNvPicPr>
            <a:picLocks noChangeAspect="1"/>
          </p:cNvPicPr>
          <p:nvPr/>
        </p:nvPicPr>
        <p:blipFill>
          <a:blip r:embed="rId3"/>
          <a:srcRect l="15036" r="12296" b="-2"/>
          <a:stretch>
            <a:fillRect/>
          </a:stretch>
        </p:blipFill>
        <p:spPr>
          <a:xfrm>
            <a:off x="6096000" y="10"/>
            <a:ext cx="6096000" cy="6857990"/>
          </a:xfrm>
          <a:prstGeom prst="rect">
            <a:avLst/>
          </a:prstGeom>
        </p:spPr>
      </p:pic>
      <p:sp>
        <p:nvSpPr>
          <p:cNvPr id="2" name="TextBox 1">
            <a:extLst>
              <a:ext uri="{FF2B5EF4-FFF2-40B4-BE49-F238E27FC236}">
                <a16:creationId xmlns:a16="http://schemas.microsoft.com/office/drawing/2014/main" id="{B82F7B05-4AFF-6571-F8CD-3146C8BC4F37}"/>
              </a:ext>
            </a:extLst>
          </p:cNvPr>
          <p:cNvSpPr txBox="1"/>
          <p:nvPr/>
        </p:nvSpPr>
        <p:spPr>
          <a:xfrm>
            <a:off x="561474" y="288758"/>
            <a:ext cx="4829464" cy="369332"/>
          </a:xfrm>
          <a:prstGeom prst="rect">
            <a:avLst/>
          </a:prstGeom>
          <a:noFill/>
        </p:spPr>
        <p:txBody>
          <a:bodyPr wrap="none" rtlCol="0">
            <a:spAutoFit/>
          </a:bodyPr>
          <a:lstStyle/>
          <a:p>
            <a:r>
              <a:rPr lang="en-US" dirty="0" err="1">
                <a:solidFill>
                  <a:schemeClr val="bg1"/>
                </a:solidFill>
              </a:rPr>
              <a:t>Kafkarna</a:t>
            </a:r>
            <a:r>
              <a:rPr lang="en-US" dirty="0">
                <a:solidFill>
                  <a:schemeClr val="bg1"/>
                </a:solidFill>
              </a:rPr>
              <a:t> Art Collective, </a:t>
            </a:r>
            <a:r>
              <a:rPr lang="en-US" dirty="0" err="1">
                <a:solidFill>
                  <a:schemeClr val="bg1"/>
                </a:solidFill>
              </a:rPr>
              <a:t>www.kafkarna-cueu.cz</a:t>
            </a:r>
            <a:endParaRPr lang="en-US" dirty="0">
              <a:solidFill>
                <a:schemeClr val="bg1"/>
              </a:solidFill>
            </a:endParaRPr>
          </a:p>
        </p:txBody>
      </p:sp>
    </p:spTree>
    <p:extLst>
      <p:ext uri="{BB962C8B-B14F-4D97-AF65-F5344CB8AC3E}">
        <p14:creationId xmlns:p14="http://schemas.microsoft.com/office/powerpoint/2010/main" val="15417983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B96B9A7-49A0-A053-0202-CA4589D2A57B}"/>
              </a:ext>
            </a:extLst>
          </p:cNvPr>
          <p:cNvSpPr txBox="1"/>
          <p:nvPr/>
        </p:nvSpPr>
        <p:spPr>
          <a:xfrm>
            <a:off x="2517322" y="-32657"/>
            <a:ext cx="9674678" cy="6924973"/>
          </a:xfrm>
          <a:prstGeom prst="rect">
            <a:avLst/>
          </a:prstGeom>
          <a:solidFill>
            <a:srgbClr val="AFAA6C"/>
          </a:solidFill>
          <a:ln>
            <a:solidFill>
              <a:srgbClr val="AFAA6C"/>
            </a:solidFill>
          </a:ln>
        </p:spPr>
        <p:txBody>
          <a:bodyPr wrap="square" rtlCol="0">
            <a:spAutoFit/>
          </a:bodyPr>
          <a:lstStyle/>
          <a:p>
            <a:endParaRPr lang="en-US" sz="1400" b="1" dirty="0"/>
          </a:p>
          <a:p>
            <a:r>
              <a:rPr lang="en-US" sz="2400" b="1" dirty="0"/>
              <a:t>What is food design?</a:t>
            </a:r>
          </a:p>
          <a:p>
            <a:endParaRPr lang="en-GB" sz="800" dirty="0"/>
          </a:p>
          <a:p>
            <a:r>
              <a:rPr lang="en-GB" b="1" dirty="0"/>
              <a:t>Food Space Design</a:t>
            </a:r>
          </a:p>
          <a:p>
            <a:endParaRPr lang="en-GB" sz="800" dirty="0"/>
          </a:p>
          <a:p>
            <a:r>
              <a:rPr lang="en-GB" dirty="0"/>
              <a:t>Food space design considers the spaces where we eat—from restaurants to kitchens to dining rooms. It examines interior design features (lighting, furniture, etc) as well as factors like ambiance (temperature, music, etc) to create a comfortable dining experience. It also looks at places where food is prepared and sold, including bakeries, cafés, food stores, etc.</a:t>
            </a:r>
          </a:p>
          <a:p>
            <a:endParaRPr lang="en-GB" sz="800" dirty="0"/>
          </a:p>
          <a:p>
            <a:r>
              <a:rPr lang="en-GB" b="1" dirty="0"/>
              <a:t>Design with Food</a:t>
            </a:r>
          </a:p>
          <a:p>
            <a:endParaRPr lang="en-GB" sz="800" b="1" dirty="0"/>
          </a:p>
          <a:p>
            <a:r>
              <a:rPr lang="en-GB" dirty="0"/>
              <a:t>This discipline approaches food like an object, considering aspects like usability and ergonomics. It's governed by the logic of industrialisation using creative processes to innovate</a:t>
            </a:r>
          </a:p>
          <a:p>
            <a:r>
              <a:rPr lang="en-GB" dirty="0"/>
              <a:t>with new formats, materials, names, packaging, flavours, textures, temperatures, and colours.</a:t>
            </a:r>
          </a:p>
          <a:p>
            <a:endParaRPr lang="en-GB" sz="800" dirty="0"/>
          </a:p>
          <a:p>
            <a:r>
              <a:rPr lang="en-GB" b="1" dirty="0"/>
              <a:t>Design for Food</a:t>
            </a:r>
          </a:p>
          <a:p>
            <a:endParaRPr lang="en-GB" sz="800" b="1" dirty="0"/>
          </a:p>
          <a:p>
            <a:r>
              <a:rPr lang="en-GB" dirty="0"/>
              <a:t>All the products that can be used to cook, cut, mix, store, preserve, and serve food. It also includes everything used to prepare, distribute, and market food. Packaging is an example of design for food, used to both preserve and transport food, as well as promote the brand and the contents.</a:t>
            </a:r>
          </a:p>
          <a:p>
            <a:endParaRPr lang="en-GB" sz="800" dirty="0"/>
          </a:p>
          <a:p>
            <a:r>
              <a:rPr lang="en-GB" b="1" dirty="0"/>
              <a:t>Food Styling </a:t>
            </a:r>
          </a:p>
          <a:p>
            <a:endParaRPr lang="en-GB" sz="800" dirty="0"/>
          </a:p>
          <a:p>
            <a:r>
              <a:rPr lang="en-GB" dirty="0"/>
              <a:t>Closely related to food design, food stylists create food sets for films, videos, TV, and advertising campaigns.</a:t>
            </a:r>
          </a:p>
          <a:p>
            <a:endParaRPr lang="en-US" dirty="0"/>
          </a:p>
          <a:p>
            <a:r>
              <a:rPr lang="en-US" dirty="0"/>
              <a:t>Reference Isaque Criscuolo in </a:t>
            </a:r>
            <a:r>
              <a:rPr lang="en-US" i="1" dirty="0" err="1"/>
              <a:t>Domestika</a:t>
            </a:r>
            <a:r>
              <a:rPr lang="en-US" i="1" dirty="0"/>
              <a:t>, </a:t>
            </a:r>
            <a:r>
              <a:rPr lang="en-US" dirty="0"/>
              <a:t>What is Food Design?</a:t>
            </a:r>
          </a:p>
        </p:txBody>
      </p:sp>
      <p:pic>
        <p:nvPicPr>
          <p:cNvPr id="8" name="Picture 7">
            <a:extLst>
              <a:ext uri="{FF2B5EF4-FFF2-40B4-BE49-F238E27FC236}">
                <a16:creationId xmlns:a16="http://schemas.microsoft.com/office/drawing/2014/main" id="{2B8D051C-F9DE-0160-2E26-75EAB415D703}"/>
              </a:ext>
            </a:extLst>
          </p:cNvPr>
          <p:cNvPicPr>
            <a:picLocks noChangeAspect="1"/>
          </p:cNvPicPr>
          <p:nvPr/>
        </p:nvPicPr>
        <p:blipFill>
          <a:blip r:embed="rId2"/>
          <a:stretch>
            <a:fillRect/>
          </a:stretch>
        </p:blipFill>
        <p:spPr>
          <a:xfrm>
            <a:off x="123530" y="4330"/>
            <a:ext cx="2279492" cy="3419237"/>
          </a:xfrm>
          <a:prstGeom prst="rect">
            <a:avLst/>
          </a:prstGeom>
        </p:spPr>
      </p:pic>
      <p:pic>
        <p:nvPicPr>
          <p:cNvPr id="9" name="Picture 8">
            <a:extLst>
              <a:ext uri="{FF2B5EF4-FFF2-40B4-BE49-F238E27FC236}">
                <a16:creationId xmlns:a16="http://schemas.microsoft.com/office/drawing/2014/main" id="{6AF0AB39-4EFC-574E-FF24-806419935ECA}"/>
              </a:ext>
            </a:extLst>
          </p:cNvPr>
          <p:cNvPicPr>
            <a:picLocks noChangeAspect="1"/>
          </p:cNvPicPr>
          <p:nvPr/>
        </p:nvPicPr>
        <p:blipFill>
          <a:blip r:embed="rId3"/>
          <a:stretch>
            <a:fillRect/>
          </a:stretch>
        </p:blipFill>
        <p:spPr>
          <a:xfrm>
            <a:off x="123530" y="3423567"/>
            <a:ext cx="2279492" cy="3434434"/>
          </a:xfrm>
          <a:prstGeom prst="rect">
            <a:avLst/>
          </a:prstGeom>
        </p:spPr>
      </p:pic>
    </p:spTree>
    <p:extLst>
      <p:ext uri="{BB962C8B-B14F-4D97-AF65-F5344CB8AC3E}">
        <p14:creationId xmlns:p14="http://schemas.microsoft.com/office/powerpoint/2010/main" val="235276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D97D93-D6C1-3FDC-7F17-F32951CA2779}"/>
              </a:ext>
            </a:extLst>
          </p:cNvPr>
          <p:cNvSpPr txBox="1"/>
          <p:nvPr/>
        </p:nvSpPr>
        <p:spPr>
          <a:xfrm>
            <a:off x="277587" y="473528"/>
            <a:ext cx="5943600" cy="6592574"/>
          </a:xfrm>
          <a:prstGeom prst="rect">
            <a:avLst/>
          </a:prstGeom>
          <a:noFill/>
        </p:spPr>
        <p:txBody>
          <a:bodyPr wrap="square" rtlCol="0">
            <a:spAutoFit/>
          </a:bodyPr>
          <a:lstStyle/>
          <a:p>
            <a:pPr>
              <a:lnSpc>
                <a:spcPct val="90000"/>
              </a:lnSpc>
              <a:spcAft>
                <a:spcPts val="600"/>
              </a:spcAft>
            </a:pPr>
            <a:r>
              <a:rPr lang="en-US" b="1" dirty="0" err="1"/>
              <a:t>Neuroception</a:t>
            </a:r>
            <a:r>
              <a:rPr lang="en-US" b="1" dirty="0"/>
              <a:t> </a:t>
            </a:r>
            <a:r>
              <a:rPr lang="en-US" dirty="0"/>
              <a:t>How our nervous system processes information, perceiving welcome or a surveillance of threat. “ We make moment-to-moment decisions about safety and survival” (Deb Dana, 2025). This is the scanning of our environment to be aware of physiological responses. </a:t>
            </a:r>
          </a:p>
          <a:p>
            <a:pPr>
              <a:lnSpc>
                <a:spcPct val="90000"/>
              </a:lnSpc>
              <a:spcAft>
                <a:spcPts val="600"/>
              </a:spcAft>
            </a:pPr>
            <a:endParaRPr lang="en-US" dirty="0"/>
          </a:p>
          <a:p>
            <a:pPr>
              <a:lnSpc>
                <a:spcPct val="90000"/>
              </a:lnSpc>
              <a:spcAft>
                <a:spcPts val="600"/>
              </a:spcAft>
            </a:pPr>
            <a:r>
              <a:rPr lang="en-US" dirty="0" err="1"/>
              <a:t>Neuroception</a:t>
            </a:r>
            <a:r>
              <a:rPr lang="en-US" dirty="0"/>
              <a:t> developed in all living species before the frontal cortex, so it is a response linked with perceived associations of potential safety or threat that may appear as reactive and without accompanying reasoning. Remaking experiences can enhance the capacity for neuroplasticity or the brain’s capacity to form new neural connections and </a:t>
            </a:r>
            <a:r>
              <a:rPr lang="en-US" dirty="0" err="1"/>
              <a:t>reorganise</a:t>
            </a:r>
            <a:r>
              <a:rPr lang="en-US" dirty="0"/>
              <a:t> existing ones. This ability is essential for learning and recovery. </a:t>
            </a:r>
          </a:p>
          <a:p>
            <a:pPr>
              <a:lnSpc>
                <a:spcPct val="90000"/>
              </a:lnSpc>
              <a:spcAft>
                <a:spcPts val="600"/>
              </a:spcAft>
            </a:pPr>
            <a:r>
              <a:rPr lang="en-US" dirty="0"/>
              <a:t>Dana, D. (2025) Rhythm of Life, </a:t>
            </a:r>
            <a:r>
              <a:rPr lang="en-US" dirty="0">
                <a:hlinkClick r:id="rId2"/>
              </a:rPr>
              <a:t>https://www.rhythmofregulation.com/polyvagal-theory</a:t>
            </a:r>
            <a:endParaRPr lang="en-US" dirty="0"/>
          </a:p>
          <a:p>
            <a:pPr>
              <a:lnSpc>
                <a:spcPct val="90000"/>
              </a:lnSpc>
              <a:spcAft>
                <a:spcPts val="600"/>
              </a:spcAft>
            </a:pPr>
            <a:endParaRPr lang="en-US" dirty="0"/>
          </a:p>
          <a:p>
            <a:pPr>
              <a:lnSpc>
                <a:spcPct val="90000"/>
              </a:lnSpc>
              <a:spcAft>
                <a:spcPts val="600"/>
              </a:spcAft>
            </a:pPr>
            <a:r>
              <a:rPr lang="en-US" dirty="0"/>
              <a:t>Photo Credit Greenhouse Tablescapes hosted in the agricultural society of Freixo de Meio in Mexico for The </a:t>
            </a:r>
            <a:r>
              <a:rPr lang="en-US" dirty="0" err="1"/>
              <a:t>Gramounce</a:t>
            </a:r>
            <a:endParaRPr lang="en-US" dirty="0"/>
          </a:p>
          <a:p>
            <a:r>
              <a:rPr lang="en-US" dirty="0"/>
              <a:t>Barney Pau, </a:t>
            </a:r>
            <a:r>
              <a:rPr lang="en-US" dirty="0">
                <a:hlinkClick r:id="rId3"/>
              </a:rPr>
              <a:t>www.barneypau.com</a:t>
            </a:r>
            <a:endParaRPr lang="en-US" dirty="0"/>
          </a:p>
          <a:p>
            <a:endParaRPr lang="en-US" dirty="0"/>
          </a:p>
        </p:txBody>
      </p:sp>
      <p:pic>
        <p:nvPicPr>
          <p:cNvPr id="5" name="Picture 4">
            <a:extLst>
              <a:ext uri="{FF2B5EF4-FFF2-40B4-BE49-F238E27FC236}">
                <a16:creationId xmlns:a16="http://schemas.microsoft.com/office/drawing/2014/main" id="{BEC82A94-E744-D62D-3BBF-7D0526A6CD45}"/>
              </a:ext>
            </a:extLst>
          </p:cNvPr>
          <p:cNvPicPr>
            <a:picLocks noChangeAspect="1"/>
          </p:cNvPicPr>
          <p:nvPr/>
        </p:nvPicPr>
        <p:blipFill>
          <a:blip r:embed="rId4"/>
          <a:stretch>
            <a:fillRect/>
          </a:stretch>
        </p:blipFill>
        <p:spPr>
          <a:xfrm>
            <a:off x="6580414" y="0"/>
            <a:ext cx="5491843" cy="7258049"/>
          </a:xfrm>
          <a:prstGeom prst="rect">
            <a:avLst/>
          </a:prstGeom>
        </p:spPr>
      </p:pic>
    </p:spTree>
    <p:extLst>
      <p:ext uri="{BB962C8B-B14F-4D97-AF65-F5344CB8AC3E}">
        <p14:creationId xmlns:p14="http://schemas.microsoft.com/office/powerpoint/2010/main" val="6283390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1B15A82-8E73-AFF3-547E-C08A6636E831}"/>
              </a:ext>
            </a:extLst>
          </p:cNvPr>
          <p:cNvSpPr txBox="1"/>
          <p:nvPr/>
        </p:nvSpPr>
        <p:spPr>
          <a:xfrm>
            <a:off x="133470" y="385010"/>
            <a:ext cx="10493322" cy="369332"/>
          </a:xfrm>
          <a:prstGeom prst="rect">
            <a:avLst/>
          </a:prstGeom>
          <a:noFill/>
        </p:spPr>
        <p:txBody>
          <a:bodyPr wrap="none" rtlCol="0">
            <a:spAutoFit/>
          </a:bodyPr>
          <a:lstStyle/>
          <a:p>
            <a:r>
              <a:rPr lang="en-US" dirty="0"/>
              <a:t> A feast is a celebration of skill, cooperation and survival. An achievement in cooperation shared pursuits.</a:t>
            </a:r>
          </a:p>
        </p:txBody>
      </p:sp>
      <p:pic>
        <p:nvPicPr>
          <p:cNvPr id="6" name="Picture 5">
            <a:extLst>
              <a:ext uri="{FF2B5EF4-FFF2-40B4-BE49-F238E27FC236}">
                <a16:creationId xmlns:a16="http://schemas.microsoft.com/office/drawing/2014/main" id="{BB8D2718-F59C-38A8-90A6-82F5A74B04B8}"/>
              </a:ext>
            </a:extLst>
          </p:cNvPr>
          <p:cNvPicPr>
            <a:picLocks noChangeAspect="1"/>
          </p:cNvPicPr>
          <p:nvPr/>
        </p:nvPicPr>
        <p:blipFill>
          <a:blip r:embed="rId2"/>
          <a:stretch>
            <a:fillRect/>
          </a:stretch>
        </p:blipFill>
        <p:spPr>
          <a:xfrm>
            <a:off x="304800" y="1656348"/>
            <a:ext cx="9144000" cy="4572000"/>
          </a:xfrm>
          <a:prstGeom prst="rect">
            <a:avLst/>
          </a:prstGeom>
        </p:spPr>
      </p:pic>
      <p:sp>
        <p:nvSpPr>
          <p:cNvPr id="7" name="TextBox 6">
            <a:extLst>
              <a:ext uri="{FF2B5EF4-FFF2-40B4-BE49-F238E27FC236}">
                <a16:creationId xmlns:a16="http://schemas.microsoft.com/office/drawing/2014/main" id="{89719ED8-D63E-05EE-FA30-FEC7F83EF9F8}"/>
              </a:ext>
            </a:extLst>
          </p:cNvPr>
          <p:cNvSpPr txBox="1"/>
          <p:nvPr/>
        </p:nvSpPr>
        <p:spPr>
          <a:xfrm>
            <a:off x="133470" y="896878"/>
            <a:ext cx="3750707" cy="646331"/>
          </a:xfrm>
          <a:prstGeom prst="rect">
            <a:avLst/>
          </a:prstGeom>
          <a:noFill/>
        </p:spPr>
        <p:txBody>
          <a:bodyPr wrap="none" rtlCol="0">
            <a:spAutoFit/>
          </a:bodyPr>
          <a:lstStyle/>
          <a:p>
            <a:r>
              <a:rPr lang="en-US" dirty="0"/>
              <a:t>Jason Wyman, Red Poppy Art House</a:t>
            </a:r>
          </a:p>
          <a:p>
            <a:endParaRPr lang="en-US" dirty="0"/>
          </a:p>
        </p:txBody>
      </p:sp>
      <p:sp>
        <p:nvSpPr>
          <p:cNvPr id="8" name="TextBox 7">
            <a:extLst>
              <a:ext uri="{FF2B5EF4-FFF2-40B4-BE49-F238E27FC236}">
                <a16:creationId xmlns:a16="http://schemas.microsoft.com/office/drawing/2014/main" id="{1F7D053A-D529-FCB2-D6A1-55125504E395}"/>
              </a:ext>
            </a:extLst>
          </p:cNvPr>
          <p:cNvSpPr txBox="1"/>
          <p:nvPr/>
        </p:nvSpPr>
        <p:spPr>
          <a:xfrm>
            <a:off x="133470" y="1220043"/>
            <a:ext cx="2934842" cy="646331"/>
          </a:xfrm>
          <a:prstGeom prst="rect">
            <a:avLst/>
          </a:prstGeom>
          <a:noFill/>
        </p:spPr>
        <p:txBody>
          <a:bodyPr wrap="none" rtlCol="0">
            <a:spAutoFit/>
          </a:bodyPr>
          <a:lstStyle/>
          <a:p>
            <a:r>
              <a:rPr lang="en-US" dirty="0">
                <a:hlinkClick r:id="rId3"/>
              </a:rPr>
              <a:t>www.redpoppyarthouse.org</a:t>
            </a:r>
            <a:endParaRPr lang="en-US" dirty="0"/>
          </a:p>
          <a:p>
            <a:endParaRPr lang="en-US" dirty="0"/>
          </a:p>
        </p:txBody>
      </p:sp>
    </p:spTree>
    <p:extLst>
      <p:ext uri="{BB962C8B-B14F-4D97-AF65-F5344CB8AC3E}">
        <p14:creationId xmlns:p14="http://schemas.microsoft.com/office/powerpoint/2010/main" val="17086477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CDD9C"/>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BE27094-829F-DFED-1834-1E4E8589E535}"/>
              </a:ext>
            </a:extLst>
          </p:cNvPr>
          <p:cNvSpPr txBox="1"/>
          <p:nvPr/>
        </p:nvSpPr>
        <p:spPr>
          <a:xfrm>
            <a:off x="484554" y="1690062"/>
            <a:ext cx="11222892" cy="3477875"/>
          </a:xfrm>
          <a:prstGeom prst="rect">
            <a:avLst/>
          </a:prstGeom>
          <a:solidFill>
            <a:schemeClr val="tx1">
              <a:lumMod val="50000"/>
              <a:lumOff val="50000"/>
            </a:schemeClr>
          </a:solidFill>
        </p:spPr>
        <p:txBody>
          <a:bodyPr wrap="square" rtlCol="0">
            <a:spAutoFit/>
          </a:bodyPr>
          <a:lstStyle/>
          <a:p>
            <a:endParaRPr lang="en-US" sz="2000" b="1" dirty="0">
              <a:solidFill>
                <a:schemeClr val="bg1"/>
              </a:solidFill>
            </a:endParaRPr>
          </a:p>
          <a:p>
            <a:r>
              <a:rPr lang="en-US" sz="2000" b="1" dirty="0">
                <a:solidFill>
                  <a:schemeClr val="bg1"/>
                </a:solidFill>
                <a:latin typeface="+mj-lt"/>
              </a:rPr>
              <a:t>WHAT WOULD HAPPEN IF WE WERE TO PUT CARE AT THE VERY CENTRE OF LIFE?</a:t>
            </a:r>
          </a:p>
          <a:p>
            <a:endParaRPr lang="en-US" sz="2000" b="1" dirty="0">
              <a:solidFill>
                <a:schemeClr val="bg1"/>
              </a:solidFill>
              <a:latin typeface="+mj-lt"/>
            </a:endParaRPr>
          </a:p>
          <a:p>
            <a:r>
              <a:rPr lang="en-US" sz="2000" b="1" dirty="0">
                <a:solidFill>
                  <a:schemeClr val="bg1"/>
                </a:solidFill>
                <a:latin typeface="+mj-lt"/>
              </a:rPr>
              <a:t>CARE IS A SOCIAL CAPACITY AND ACTIVITY INVOLVING THE NURTURING OF ALL THAT IS NECESSARY FOR THE WELFARE AND FLOURISHING OF LIFE. </a:t>
            </a:r>
          </a:p>
          <a:p>
            <a:endParaRPr lang="en-US" sz="2000" b="1" dirty="0">
              <a:solidFill>
                <a:schemeClr val="bg1"/>
              </a:solidFill>
              <a:latin typeface="+mj-lt"/>
            </a:endParaRPr>
          </a:p>
          <a:p>
            <a:r>
              <a:rPr lang="en-US" sz="2000" b="1" dirty="0">
                <a:solidFill>
                  <a:schemeClr val="bg1"/>
                </a:solidFill>
                <a:latin typeface="+mj-lt"/>
              </a:rPr>
              <a:t>CARE HAS LONG BEEN DEVALUED WITH WORK BASED AT HOME OR LOCAL COMMUNITIES</a:t>
            </a:r>
          </a:p>
          <a:p>
            <a:r>
              <a:rPr lang="en-US" sz="2000" b="1" dirty="0">
                <a:solidFill>
                  <a:schemeClr val="bg1"/>
                </a:solidFill>
                <a:latin typeface="+mj-lt"/>
              </a:rPr>
              <a:t>CARING FOR OTHERS. THERE IS A SOCIAL VALUE OF CARE IN THE SOLIDARITY ECONOMY.</a:t>
            </a:r>
          </a:p>
          <a:p>
            <a:endParaRPr lang="en-US" sz="2000" b="1" dirty="0">
              <a:solidFill>
                <a:schemeClr val="bg1"/>
              </a:solidFill>
              <a:latin typeface="+mj-lt"/>
            </a:endParaRPr>
          </a:p>
          <a:p>
            <a:r>
              <a:rPr lang="en-US" sz="2000" dirty="0">
                <a:latin typeface="+mj-lt"/>
              </a:rPr>
              <a:t>THE CARE MANIFESTO, THE CARE COLLECTIVE THE POLITICS OF INTERDEPENDENCE</a:t>
            </a:r>
            <a:endParaRPr lang="en-US" sz="2000" b="1" dirty="0">
              <a:latin typeface="+mj-lt"/>
              <a:cs typeface="Arial" panose="020B0604020202020204" pitchFamily="34" charset="0"/>
            </a:endParaRPr>
          </a:p>
          <a:p>
            <a:endParaRPr lang="en-US" sz="2000" b="1" dirty="0">
              <a:solidFill>
                <a:schemeClr val="bg1"/>
              </a:solidFill>
            </a:endParaRPr>
          </a:p>
        </p:txBody>
      </p:sp>
    </p:spTree>
    <p:extLst>
      <p:ext uri="{BB962C8B-B14F-4D97-AF65-F5344CB8AC3E}">
        <p14:creationId xmlns:p14="http://schemas.microsoft.com/office/powerpoint/2010/main" val="277057004"/>
      </p:ext>
    </p:extLst>
  </p:cSld>
  <p:clrMapOvr>
    <a:overrideClrMapping bg1="lt1" tx1="dk1" bg2="lt2" tx2="dk2" accent1="accent1" accent2="accent2" accent3="accent3" accent4="accent4" accent5="accent5" accent6="accent6" hlink="hlink" folHlink="folHlink"/>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90722B5-F373-AF4C-31D8-219FAAD077D4}"/>
              </a:ext>
            </a:extLst>
          </p:cNvPr>
          <p:cNvPicPr>
            <a:picLocks noChangeAspect="1"/>
          </p:cNvPicPr>
          <p:nvPr/>
        </p:nvPicPr>
        <p:blipFill>
          <a:blip r:embed="rId2"/>
          <a:srcRect t="10601" b="5145"/>
          <a:stretch>
            <a:fillRect/>
          </a:stretch>
        </p:blipFill>
        <p:spPr>
          <a:xfrm>
            <a:off x="285396" y="869151"/>
            <a:ext cx="9103371" cy="5119697"/>
          </a:xfrm>
          <a:prstGeom prst="rect">
            <a:avLst/>
          </a:prstGeom>
        </p:spPr>
      </p:pic>
      <p:sp>
        <p:nvSpPr>
          <p:cNvPr id="7" name="TextBox 6">
            <a:extLst>
              <a:ext uri="{FF2B5EF4-FFF2-40B4-BE49-F238E27FC236}">
                <a16:creationId xmlns:a16="http://schemas.microsoft.com/office/drawing/2014/main" id="{AE6DF3E6-3FCB-540D-EF18-A3FE620551C6}"/>
              </a:ext>
            </a:extLst>
          </p:cNvPr>
          <p:cNvSpPr txBox="1"/>
          <p:nvPr/>
        </p:nvSpPr>
        <p:spPr>
          <a:xfrm>
            <a:off x="9388767" y="638205"/>
            <a:ext cx="2698459" cy="5355312"/>
          </a:xfrm>
          <a:prstGeom prst="rect">
            <a:avLst/>
          </a:prstGeom>
          <a:noFill/>
        </p:spPr>
        <p:txBody>
          <a:bodyPr wrap="square" rtlCol="0">
            <a:spAutoFit/>
          </a:bodyPr>
          <a:lstStyle/>
          <a:p>
            <a:r>
              <a:rPr lang="en-GB" dirty="0">
                <a:solidFill>
                  <a:schemeClr val="tx1">
                    <a:lumMod val="85000"/>
                    <a:lumOff val="15000"/>
                  </a:schemeClr>
                </a:solidFill>
              </a:rPr>
              <a:t>Landscape Cooking is a workshop exploring practices and ideas of cooking, fermenting, and transforming food in profound </a:t>
            </a:r>
            <a:r>
              <a:rPr lang="en-GB" dirty="0" err="1">
                <a:solidFill>
                  <a:schemeClr val="tx1">
                    <a:lumMod val="85000"/>
                    <a:lumOff val="15000"/>
                  </a:schemeClr>
                </a:solidFill>
              </a:rPr>
              <a:t>attunement</a:t>
            </a:r>
            <a:r>
              <a:rPr lang="en-GB" dirty="0">
                <a:solidFill>
                  <a:schemeClr val="tx1">
                    <a:lumMod val="85000"/>
                    <a:lumOff val="15000"/>
                  </a:schemeClr>
                </a:solidFill>
              </a:rPr>
              <a:t> with our surroundings. </a:t>
            </a:r>
          </a:p>
          <a:p>
            <a:r>
              <a:rPr lang="en-GB" dirty="0">
                <a:solidFill>
                  <a:schemeClr val="tx1">
                    <a:lumMod val="85000"/>
                    <a:lumOff val="15000"/>
                  </a:schemeClr>
                </a:solidFill>
              </a:rPr>
              <a:t>What forms of practical, poetical and spiritual connection can we develop with the surroundings by foraging, eating and digesting food?</a:t>
            </a:r>
          </a:p>
          <a:p>
            <a:endParaRPr lang="en-GB" dirty="0">
              <a:solidFill>
                <a:schemeClr val="tx1">
                  <a:lumMod val="85000"/>
                  <a:lumOff val="15000"/>
                </a:schemeClr>
              </a:solidFill>
            </a:endParaRPr>
          </a:p>
          <a:p>
            <a:r>
              <a:rPr lang="en-GB" dirty="0">
                <a:solidFill>
                  <a:schemeClr val="tx1">
                    <a:lumMod val="85000"/>
                    <a:lumOff val="15000"/>
                  </a:schemeClr>
                </a:solidFill>
              </a:rPr>
              <a:t>The </a:t>
            </a:r>
            <a:r>
              <a:rPr lang="en-GB" dirty="0" err="1">
                <a:solidFill>
                  <a:schemeClr val="tx1">
                    <a:lumMod val="85000"/>
                    <a:lumOff val="15000"/>
                  </a:schemeClr>
                </a:solidFill>
              </a:rPr>
              <a:t>Gramounce</a:t>
            </a:r>
            <a:endParaRPr lang="en-GB" dirty="0">
              <a:solidFill>
                <a:schemeClr val="tx1">
                  <a:lumMod val="85000"/>
                  <a:lumOff val="15000"/>
                </a:schemeClr>
              </a:solidFill>
            </a:endParaRPr>
          </a:p>
          <a:p>
            <a:r>
              <a:rPr lang="en-GB" dirty="0">
                <a:solidFill>
                  <a:schemeClr val="tx1">
                    <a:lumMod val="85000"/>
                    <a:lumOff val="15000"/>
                  </a:schemeClr>
                </a:solidFill>
                <a:hlinkClick r:id="rId3"/>
              </a:rPr>
              <a:t>www.thegramounce.com</a:t>
            </a:r>
            <a:endParaRPr lang="en-GB" dirty="0">
              <a:solidFill>
                <a:schemeClr val="tx1">
                  <a:lumMod val="85000"/>
                  <a:lumOff val="15000"/>
                </a:schemeClr>
              </a:solidFill>
            </a:endParaRPr>
          </a:p>
          <a:p>
            <a:endParaRPr lang="en-GB" dirty="0">
              <a:solidFill>
                <a:schemeClr val="tx1">
                  <a:lumMod val="85000"/>
                  <a:lumOff val="15000"/>
                </a:schemeClr>
              </a:solidFill>
            </a:endParaRPr>
          </a:p>
          <a:p>
            <a:endParaRPr lang="en-US" dirty="0"/>
          </a:p>
        </p:txBody>
      </p:sp>
    </p:spTree>
    <p:extLst>
      <p:ext uri="{BB962C8B-B14F-4D97-AF65-F5344CB8AC3E}">
        <p14:creationId xmlns:p14="http://schemas.microsoft.com/office/powerpoint/2010/main" val="1080951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emplate/>
  <TotalTime>6039</TotalTime>
  <Words>3395</Words>
  <Application>Microsoft Macintosh PowerPoint</Application>
  <PresentationFormat>Widescreen</PresentationFormat>
  <Paragraphs>286</Paragraphs>
  <Slides>42</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-apple-system</vt:lpstr>
      <vt:lpstr>Aptos</vt:lpstr>
      <vt:lpstr>Aptos Display</vt: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Whitaker, Pamela</dc:creator>
  <cp:lastModifiedBy>Whitaker, Pamela</cp:lastModifiedBy>
  <cp:revision>77</cp:revision>
  <dcterms:created xsi:type="dcterms:W3CDTF">2026-03-24T22:58:21Z</dcterms:created>
  <dcterms:modified xsi:type="dcterms:W3CDTF">2026-05-18T17:29:13Z</dcterms:modified>
</cp:coreProperties>
</file>