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283" r:id="rId2"/>
    <p:sldId id="313" r:id="rId3"/>
    <p:sldId id="314" r:id="rId4"/>
    <p:sldId id="316" r:id="rId5"/>
    <p:sldId id="315" r:id="rId6"/>
    <p:sldId id="266" r:id="rId7"/>
    <p:sldId id="256" r:id="rId8"/>
    <p:sldId id="284" r:id="rId9"/>
    <p:sldId id="261" r:id="rId10"/>
    <p:sldId id="295" r:id="rId11"/>
    <p:sldId id="296" r:id="rId12"/>
    <p:sldId id="297" r:id="rId13"/>
    <p:sldId id="298" r:id="rId14"/>
    <p:sldId id="299" r:id="rId15"/>
    <p:sldId id="300" r:id="rId16"/>
    <p:sldId id="301" r:id="rId17"/>
    <p:sldId id="288" r:id="rId18"/>
    <p:sldId id="289" r:id="rId19"/>
    <p:sldId id="290" r:id="rId20"/>
    <p:sldId id="291" r:id="rId21"/>
    <p:sldId id="318" r:id="rId22"/>
    <p:sldId id="264" r:id="rId23"/>
    <p:sldId id="260" r:id="rId24"/>
    <p:sldId id="257" r:id="rId25"/>
    <p:sldId id="287" r:id="rId26"/>
    <p:sldId id="293" r:id="rId27"/>
    <p:sldId id="294" r:id="rId28"/>
    <p:sldId id="292" r:id="rId29"/>
    <p:sldId id="263" r:id="rId30"/>
    <p:sldId id="285" r:id="rId31"/>
    <p:sldId id="286" r:id="rId32"/>
    <p:sldId id="259" r:id="rId33"/>
    <p:sldId id="269" r:id="rId34"/>
    <p:sldId id="272" r:id="rId35"/>
    <p:sldId id="317" r:id="rId36"/>
    <p:sldId id="268" r:id="rId37"/>
    <p:sldId id="265" r:id="rId38"/>
    <p:sldId id="262" r:id="rId39"/>
    <p:sldId id="303" r:id="rId40"/>
    <p:sldId id="304" r:id="rId41"/>
    <p:sldId id="302" r:id="rId42"/>
    <p:sldId id="305" r:id="rId43"/>
    <p:sldId id="306" r:id="rId44"/>
    <p:sldId id="312" r:id="rId45"/>
    <p:sldId id="307" r:id="rId46"/>
    <p:sldId id="308" r:id="rId47"/>
    <p:sldId id="309" r:id="rId48"/>
    <p:sldId id="310" r:id="rId49"/>
    <p:sldId id="311" r:id="rId50"/>
    <p:sldId id="267" r:id="rId51"/>
    <p:sldId id="282" r:id="rId52"/>
    <p:sldId id="275" r:id="rId53"/>
    <p:sldId id="270" r:id="rId54"/>
    <p:sldId id="277"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7"/>
    <p:restoredTop sz="91430"/>
  </p:normalViewPr>
  <p:slideViewPr>
    <p:cSldViewPr snapToGrid="0">
      <p:cViewPr>
        <p:scale>
          <a:sx n="66" d="100"/>
          <a:sy n="66" d="100"/>
        </p:scale>
        <p:origin x="2520" y="1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F6BED-2FED-A24A-A0A8-95F8CDAA2A1A}" type="datetimeFigureOut">
              <a:rPr lang="en-US" smtClean="0"/>
              <a:t>5/14/26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0710E1-4C96-6741-B2D1-BC089B878B36}" type="slidenum">
              <a:rPr lang="en-US" smtClean="0"/>
              <a:t>‹#›</a:t>
            </a:fld>
            <a:endParaRPr lang="en-US"/>
          </a:p>
        </p:txBody>
      </p:sp>
    </p:spTree>
    <p:extLst>
      <p:ext uri="{BB962C8B-B14F-4D97-AF65-F5344CB8AC3E}">
        <p14:creationId xmlns:p14="http://schemas.microsoft.com/office/powerpoint/2010/main" val="3797304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0710E1-4C96-6741-B2D1-BC089B878B36}" type="slidenum">
              <a:rPr lang="en-US" smtClean="0"/>
              <a:t>22</a:t>
            </a:fld>
            <a:endParaRPr lang="en-US"/>
          </a:p>
        </p:txBody>
      </p:sp>
    </p:spTree>
    <p:extLst>
      <p:ext uri="{BB962C8B-B14F-4D97-AF65-F5344CB8AC3E}">
        <p14:creationId xmlns:p14="http://schemas.microsoft.com/office/powerpoint/2010/main" val="1037724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5B53-DB2A-BF8B-EA8E-170D250A73A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ECBC6C-0054-3CAB-7AAB-B3F77B1BBF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DFE55F6-67E2-0F9F-2629-7B0C2D102769}"/>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B234DF84-40D4-B3C4-ED3B-15F31226C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5A3432-2623-C50E-9355-B3D6266FD9CC}"/>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147822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3497-96F9-7A6B-7E2A-4DA685EA19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31E7CD-3A6E-5511-7322-C4F8EF5002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DDDB9B-27BE-9351-E382-C50AA9BB1433}"/>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8C7C1913-A7AB-4497-C4EB-7C6B3B4DE9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00A7C-A3B1-CECD-3D3B-0499A036FBD2}"/>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560232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2113-D60C-7152-1855-E82E4C6223B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A80492A-030F-9E95-5DEA-72761AFAF4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989EF0-7078-DEF5-855A-E8819A5ED848}"/>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372058D2-D396-F411-9FCC-B99015EE80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A65F49-594A-F08A-5183-075AE4B25B81}"/>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4100609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CC73A-54E5-660C-D6F8-F5BAF47B4F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B1774E-5585-3C9E-9832-D1D857818FE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62713B3-0563-83E5-41C7-FFCA450F91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22AFFF-083C-983D-9DD6-205341E1EF41}"/>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6" name="Footer Placeholder 5">
            <a:extLst>
              <a:ext uri="{FF2B5EF4-FFF2-40B4-BE49-F238E27FC236}">
                <a16:creationId xmlns:a16="http://schemas.microsoft.com/office/drawing/2014/main" id="{025F104D-412C-3C2F-CF4F-081F490BA1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9E69BA-9968-AFCA-C055-D05527179956}"/>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671748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0FBD8-09FE-97A2-D997-3A8681E9D57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857DE1-146F-AAEF-6116-595EA65A6F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9E5D5C-2404-6415-B1DE-D33273A032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1EC0251-5324-C5B6-1A11-5A5943D135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6F3195-4EDD-60DA-B3EB-EBB565F37D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9E3EC8B-2340-74D2-E9A7-A22BDE7D65AC}"/>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8" name="Footer Placeholder 7">
            <a:extLst>
              <a:ext uri="{FF2B5EF4-FFF2-40B4-BE49-F238E27FC236}">
                <a16:creationId xmlns:a16="http://schemas.microsoft.com/office/drawing/2014/main" id="{D2D9003F-B07D-68ED-09AF-EAECE4C8C3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190300-2822-346D-C0DB-9EE46F868C65}"/>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1967721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CBCD-68EA-9323-66B2-BA24E80A297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84E998-7A2E-C513-317E-2B5AA3035E86}"/>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4" name="Footer Placeholder 3">
            <a:extLst>
              <a:ext uri="{FF2B5EF4-FFF2-40B4-BE49-F238E27FC236}">
                <a16:creationId xmlns:a16="http://schemas.microsoft.com/office/drawing/2014/main" id="{4FAF302D-A07C-0297-1E52-CF74C829A6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1590D8-2B38-F975-8885-9C05243DA36C}"/>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3821700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3B597F-C95F-D986-51D0-CF8D22E87FAF}"/>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3" name="Footer Placeholder 2">
            <a:extLst>
              <a:ext uri="{FF2B5EF4-FFF2-40B4-BE49-F238E27FC236}">
                <a16:creationId xmlns:a16="http://schemas.microsoft.com/office/drawing/2014/main" id="{77AE9C05-4222-B7E1-266B-0D5FECB0D3A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993E02-FEA5-F478-766C-A8A382EE26B9}"/>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691149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AC5D-2BC8-B7B4-F88B-B26A2F6AB9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D87C3FF-EB87-42B7-72AF-E0B592B9C8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132DA90-D371-9C71-0CC9-7272E491E7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BB4D73-BA77-F3F9-C60E-7EFB9BFF25CA}"/>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6" name="Footer Placeholder 5">
            <a:extLst>
              <a:ext uri="{FF2B5EF4-FFF2-40B4-BE49-F238E27FC236}">
                <a16:creationId xmlns:a16="http://schemas.microsoft.com/office/drawing/2014/main" id="{033B4603-7AE7-EF2A-65DA-315D3ECB8A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F63136-F605-5915-9643-57D87DA3FC6E}"/>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10166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7CCA-6C78-6EE9-7359-8CA8E7AC42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A4F655-FD29-1EEC-75A5-B1D9B62650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967B94-4571-6E0E-1032-B0D3E5431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8F1A1F-C7AD-0DBE-52C6-06CBDDEF0BE4}"/>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6" name="Footer Placeholder 5">
            <a:extLst>
              <a:ext uri="{FF2B5EF4-FFF2-40B4-BE49-F238E27FC236}">
                <a16:creationId xmlns:a16="http://schemas.microsoft.com/office/drawing/2014/main" id="{6C98860A-528F-A82B-0D79-27C45AA98D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DA7EA3-9A22-659F-F5D3-982935B280EA}"/>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2976685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17771-9FDA-05E7-B8F1-2CE82DC0CA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A33CE5-FC00-40A6-23E8-6F6E2F5D2D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3BCEEE-5F49-B399-F4B9-94D11810DEC5}"/>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8A1D8EBD-F11F-DE43-B049-00403195CF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8FB9BA-DC46-8D38-F065-20B80E0BDE0C}"/>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3635870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C348B8-EFCE-4FEB-7AFA-B602947ADB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805BAB2-91AE-E271-3D2F-A0C565A75B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54274A-313B-9E0A-DD1F-FE876E366401}"/>
              </a:ext>
            </a:extLst>
          </p:cNvPr>
          <p:cNvSpPr>
            <a:spLocks noGrp="1"/>
          </p:cNvSpPr>
          <p:nvPr>
            <p:ph type="dt" sz="half" idx="10"/>
          </p:nvPr>
        </p:nvSpPr>
        <p:spPr/>
        <p:txBody>
          <a:body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425E0989-8A48-D7A7-31CA-1C2986052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330B7F-E73E-0EDD-D40E-DB98D7895302}"/>
              </a:ext>
            </a:extLst>
          </p:cNvPr>
          <p:cNvSpPr>
            <a:spLocks noGrp="1"/>
          </p:cNvSpPr>
          <p:nvPr>
            <p:ph type="sldNum" sz="quarter" idx="12"/>
          </p:nvPr>
        </p:nvSpPr>
        <p:spPr/>
        <p:txBody>
          <a:bodyPr/>
          <a:lstStyle/>
          <a:p>
            <a:fld id="{2905A8CB-CEDB-D841-8A80-99F0D1EC1920}" type="slidenum">
              <a:rPr lang="en-US" smtClean="0"/>
              <a:t>‹#›</a:t>
            </a:fld>
            <a:endParaRPr lang="en-US"/>
          </a:p>
        </p:txBody>
      </p:sp>
    </p:spTree>
    <p:extLst>
      <p:ext uri="{BB962C8B-B14F-4D97-AF65-F5344CB8AC3E}">
        <p14:creationId xmlns:p14="http://schemas.microsoft.com/office/powerpoint/2010/main" val="3727061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516CA5-F165-5BE8-708C-0AC640B815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9FD13A1-A7D0-B2B9-D3C4-9EB2DF8FE6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A91E9F-EE95-B662-AB4C-8413466A67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875DFD-2CCC-FA4B-8303-816030BB69B3}" type="datetimeFigureOut">
              <a:rPr lang="en-US" smtClean="0"/>
              <a:t>5/13/26</a:t>
            </a:fld>
            <a:endParaRPr lang="en-US"/>
          </a:p>
        </p:txBody>
      </p:sp>
      <p:sp>
        <p:nvSpPr>
          <p:cNvPr id="5" name="Footer Placeholder 4">
            <a:extLst>
              <a:ext uri="{FF2B5EF4-FFF2-40B4-BE49-F238E27FC236}">
                <a16:creationId xmlns:a16="http://schemas.microsoft.com/office/drawing/2014/main" id="{9D0FFD39-0211-F85E-C940-553446CD50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46F953A-EF5E-6846-C9CA-86339A14C9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05A8CB-CEDB-D841-8A80-99F0D1EC1920}" type="slidenum">
              <a:rPr lang="en-US" smtClean="0"/>
              <a:t>‹#›</a:t>
            </a:fld>
            <a:endParaRPr lang="en-US"/>
          </a:p>
        </p:txBody>
      </p:sp>
    </p:spTree>
    <p:extLst>
      <p:ext uri="{BB962C8B-B14F-4D97-AF65-F5344CB8AC3E}">
        <p14:creationId xmlns:p14="http://schemas.microsoft.com/office/powerpoint/2010/main" val="3487040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1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g"/><Relationship Id="rId1" Type="http://schemas.openxmlformats.org/officeDocument/2006/relationships/slideLayout" Target="../slideLayouts/slideLayout2.xml"/><Relationship Id="rId4" Type="http://schemas.openxmlformats.org/officeDocument/2006/relationships/image" Target="../media/image47.jpg"/></Relationships>
</file>

<file path=ppt/slides/_rels/slide19.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2.xml"/><Relationship Id="rId5" Type="http://schemas.openxmlformats.org/officeDocument/2006/relationships/image" Target="../media/image58.jpe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2.xml"/><Relationship Id="rId4" Type="http://schemas.openxmlformats.org/officeDocument/2006/relationships/image" Target="../media/image64.tiff"/></Relationships>
</file>

<file path=ppt/slides/_rels/slide27.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image" Target="../media/image6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77.jpg"/><Relationship Id="rId1" Type="http://schemas.openxmlformats.org/officeDocument/2006/relationships/slideLayout" Target="../slideLayouts/slideLayout2.xml"/><Relationship Id="rId4" Type="http://schemas.openxmlformats.org/officeDocument/2006/relationships/image" Target="../media/image79.jpg"/></Relationships>
</file>

<file path=ppt/slides/_rels/slide3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83.png"/><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jpg"/></Relationships>
</file>

<file path=ppt/slides/_rels/slide38.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png"/><Relationship Id="rId1" Type="http://schemas.openxmlformats.org/officeDocument/2006/relationships/slideLayout" Target="../slideLayouts/slideLayout2.xml"/><Relationship Id="rId6" Type="http://schemas.openxmlformats.org/officeDocument/2006/relationships/image" Target="../media/image91.jpeg"/><Relationship Id="rId5" Type="http://schemas.openxmlformats.org/officeDocument/2006/relationships/image" Target="../media/image90.jpg"/><Relationship Id="rId4" Type="http://schemas.openxmlformats.org/officeDocument/2006/relationships/image" Target="../media/image89.jpg"/></Relationships>
</file>

<file path=ppt/slides/_rels/slide39.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5.jpeg"/><Relationship Id="rId7" Type="http://schemas.openxmlformats.org/officeDocument/2006/relationships/image" Target="../media/image99.jpeg"/><Relationship Id="rId2" Type="http://schemas.openxmlformats.org/officeDocument/2006/relationships/image" Target="../media/image94.jpeg"/><Relationship Id="rId1" Type="http://schemas.openxmlformats.org/officeDocument/2006/relationships/slideLayout" Target="../slideLayouts/slideLayout2.xml"/><Relationship Id="rId6" Type="http://schemas.openxmlformats.org/officeDocument/2006/relationships/image" Target="../media/image98.jpeg"/><Relationship Id="rId5" Type="http://schemas.openxmlformats.org/officeDocument/2006/relationships/image" Target="../media/image97.jpeg"/><Relationship Id="rId4" Type="http://schemas.openxmlformats.org/officeDocument/2006/relationships/image" Target="../media/image96.jpeg"/></Relationships>
</file>

<file path=ppt/slides/_rels/slide4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2.xml"/><Relationship Id="rId5" Type="http://schemas.openxmlformats.org/officeDocument/2006/relationships/image" Target="../media/image103.jpeg"/><Relationship Id="rId4" Type="http://schemas.openxmlformats.org/officeDocument/2006/relationships/image" Target="../media/image102.jpeg"/></Relationships>
</file>

<file path=ppt/slides/_rels/slide43.xml.rels><?xml version="1.0" encoding="UTF-8" standalone="yes"?>
<Relationships xmlns="http://schemas.openxmlformats.org/package/2006/relationships"><Relationship Id="rId3" Type="http://schemas.openxmlformats.org/officeDocument/2006/relationships/image" Target="../media/image105.jpg"/><Relationship Id="rId2" Type="http://schemas.openxmlformats.org/officeDocument/2006/relationships/image" Target="../media/image10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09.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0.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112.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arden with plants and a fence&#10;&#10;Description automatically generated">
            <a:extLst>
              <a:ext uri="{FF2B5EF4-FFF2-40B4-BE49-F238E27FC236}">
                <a16:creationId xmlns:a16="http://schemas.microsoft.com/office/drawing/2014/main" id="{5B4C3072-E7FF-B255-8212-3B71C6EC175B}"/>
              </a:ext>
            </a:extLst>
          </p:cNvPr>
          <p:cNvPicPr>
            <a:picLocks noChangeAspect="1"/>
          </p:cNvPicPr>
          <p:nvPr/>
        </p:nvPicPr>
        <p:blipFill>
          <a:blip r:embed="rId2"/>
          <a:srcRect t="12762" b="288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TextBox 4">
            <a:extLst>
              <a:ext uri="{FF2B5EF4-FFF2-40B4-BE49-F238E27FC236}">
                <a16:creationId xmlns:a16="http://schemas.microsoft.com/office/drawing/2014/main" id="{F60CFC7E-23AD-6B6A-0DE7-8A9C02C2A3BC}"/>
              </a:ext>
            </a:extLst>
          </p:cNvPr>
          <p:cNvSpPr txBox="1"/>
          <p:nvPr/>
        </p:nvSpPr>
        <p:spPr>
          <a:xfrm>
            <a:off x="6301266" y="378372"/>
            <a:ext cx="5628954" cy="5304205"/>
          </a:xfrm>
          <a:prstGeom prst="rect">
            <a:avLst/>
          </a:prstGeom>
        </p:spPr>
        <p:txBody>
          <a:bodyPr vert="horz" lIns="91440" tIns="45720" rIns="91440" bIns="45720" rtlCol="0">
            <a:noAutofit/>
          </a:bodyPr>
          <a:lstStyle/>
          <a:p>
            <a:pPr>
              <a:lnSpc>
                <a:spcPct val="90000"/>
              </a:lnSpc>
              <a:spcAft>
                <a:spcPts val="600"/>
              </a:spcAft>
            </a:pPr>
            <a:r>
              <a:rPr lang="en-US" sz="1600" b="0" i="0" u="none" strike="noStrike" dirty="0">
                <a:effectLst/>
              </a:rPr>
              <a:t>Art has the unique ability to evoke emotions, spark conversations, and create a profound connection between individuals and their environment</a:t>
            </a:r>
            <a:r>
              <a:rPr lang="en-US" sz="1600" dirty="0"/>
              <a:t>. </a:t>
            </a:r>
          </a:p>
          <a:p>
            <a:pPr>
              <a:lnSpc>
                <a:spcPct val="90000"/>
              </a:lnSpc>
              <a:spcAft>
                <a:spcPts val="600"/>
              </a:spcAft>
            </a:pPr>
            <a:endParaRPr lang="en-US" sz="1600" dirty="0"/>
          </a:p>
          <a:p>
            <a:pPr>
              <a:lnSpc>
                <a:spcPct val="90000"/>
              </a:lnSpc>
              <a:spcAft>
                <a:spcPts val="600"/>
              </a:spcAft>
            </a:pPr>
            <a:r>
              <a:rPr lang="en-US" sz="1600" dirty="0"/>
              <a:t>Art provides new platforms for experimentation and investigation and fosters emotional connections.</a:t>
            </a:r>
            <a:endParaRPr lang="en-US" sz="1600" b="0" i="0" u="none" strike="noStrike" dirty="0">
              <a:effectLst/>
            </a:endParaRP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b="0" i="0" u="none" strike="noStrike" dirty="0">
                <a:effectLst/>
              </a:rPr>
              <a:t>Through visual </a:t>
            </a:r>
            <a:r>
              <a:rPr lang="en-US" sz="1600" dirty="0"/>
              <a:t>story telling</a:t>
            </a:r>
            <a:r>
              <a:rPr lang="en-US" sz="1600" b="0" i="0" u="none" strike="noStrike" dirty="0">
                <a:effectLst/>
              </a:rPr>
              <a:t>, art </a:t>
            </a:r>
            <a:r>
              <a:rPr lang="en-US" sz="1600" dirty="0"/>
              <a:t>can</a:t>
            </a:r>
            <a:r>
              <a:rPr lang="en-US" sz="1600" b="0" i="0" u="none" strike="noStrike" dirty="0">
                <a:effectLst/>
              </a:rPr>
              <a:t> communicate complex climate science and challenges. Inspiring images, artworks, visual stories, infographics, and illustrations can help increase public understanding of climate concepts, statistics and their impacts on people and ecosystems.</a:t>
            </a:r>
          </a:p>
          <a:p>
            <a:pPr indent="-228600">
              <a:lnSpc>
                <a:spcPct val="90000"/>
              </a:lnSpc>
              <a:spcAft>
                <a:spcPts val="600"/>
              </a:spcAft>
              <a:buFont typeface="Arial" panose="020B0604020202020204" pitchFamily="34" charset="0"/>
              <a:buChar char="•"/>
            </a:pPr>
            <a:endParaRPr lang="en-US" sz="1600" b="0" i="0" u="none" strike="noStrike" dirty="0">
              <a:effectLst/>
            </a:endParaRPr>
          </a:p>
          <a:p>
            <a:pPr>
              <a:lnSpc>
                <a:spcPct val="90000"/>
              </a:lnSpc>
              <a:spcAft>
                <a:spcPts val="600"/>
              </a:spcAft>
            </a:pPr>
            <a:r>
              <a:rPr lang="en-US" sz="1600" b="0" i="0" u="none" strike="noStrike" dirty="0">
                <a:effectLst/>
              </a:rPr>
              <a:t>The role of art in the global climate change movement is to deepen personal engagement by providing new platforms for reflection and discourse.</a:t>
            </a:r>
          </a:p>
          <a:p>
            <a:pPr>
              <a:lnSpc>
                <a:spcPct val="90000"/>
              </a:lnSpc>
              <a:spcAft>
                <a:spcPts val="600"/>
              </a:spcAft>
            </a:pPr>
            <a:endParaRPr lang="en-US" sz="1600" b="0" i="0" u="none" strike="noStrike" dirty="0">
              <a:effectLst/>
            </a:endParaRPr>
          </a:p>
          <a:p>
            <a:pPr>
              <a:lnSpc>
                <a:spcPct val="90000"/>
              </a:lnSpc>
              <a:spcAft>
                <a:spcPts val="600"/>
              </a:spcAft>
            </a:pPr>
            <a:r>
              <a:rPr lang="en-US" sz="1600" b="0" i="0" u="none" strike="noStrike" dirty="0">
                <a:effectLst/>
              </a:rPr>
              <a:t>Street art holds the ability to reach beyond traditional art spaces, bringing its message directly to the public. Murals, graffiti, and art installations in public spaces can serve as powerful showcases for climate activism. Street artists use their creativity to raise awareness, challenge societal norms, and provoke conversations around climate change. </a:t>
            </a:r>
          </a:p>
          <a:p>
            <a:pPr>
              <a:lnSpc>
                <a:spcPct val="90000"/>
              </a:lnSpc>
              <a:spcAft>
                <a:spcPts val="600"/>
              </a:spcAft>
            </a:pPr>
            <a:r>
              <a:rPr lang="en-GB" sz="1600" b="0" i="1" u="none" strike="noStrike" dirty="0" err="1">
                <a:effectLst/>
                <a:latin typeface="+mn-lt"/>
              </a:rPr>
              <a:t>Emebet</a:t>
            </a:r>
            <a:r>
              <a:rPr lang="en-GB" sz="1600" b="0" i="1" u="none" strike="noStrike" dirty="0">
                <a:effectLst/>
                <a:latin typeface="+mn-lt"/>
              </a:rPr>
              <a:t> A. </a:t>
            </a:r>
            <a:r>
              <a:rPr lang="en-GB" sz="1600" b="0" i="1" u="none" strike="noStrike" dirty="0" err="1">
                <a:effectLst/>
                <a:latin typeface="+mn-lt"/>
              </a:rPr>
              <a:t>Jigssa</a:t>
            </a:r>
            <a:r>
              <a:rPr lang="en-US" sz="1600" i="1" dirty="0">
                <a:latin typeface="+mn-lt"/>
              </a:rPr>
              <a:t>, Medium </a:t>
            </a:r>
            <a:r>
              <a:rPr lang="en-US" sz="1600" dirty="0">
                <a:latin typeface="+mn-lt"/>
              </a:rPr>
              <a:t>online journal</a:t>
            </a:r>
            <a:endParaRPr lang="en-US" sz="1600" b="0" i="0" u="none" strike="noStrike" dirty="0">
              <a:effectLst/>
            </a:endParaRPr>
          </a:p>
          <a:p>
            <a:pPr>
              <a:lnSpc>
                <a:spcPct val="90000"/>
              </a:lnSpc>
              <a:spcAft>
                <a:spcPts val="600"/>
              </a:spcAft>
            </a:pPr>
            <a:endParaRPr lang="en-US" sz="1600" b="0" i="0" u="none" strike="noStrike" dirty="0">
              <a:effectLst/>
            </a:endParaRPr>
          </a:p>
        </p:txBody>
      </p:sp>
      <p:sp>
        <p:nvSpPr>
          <p:cNvPr id="4" name="TextBox 3">
            <a:extLst>
              <a:ext uri="{FF2B5EF4-FFF2-40B4-BE49-F238E27FC236}">
                <a16:creationId xmlns:a16="http://schemas.microsoft.com/office/drawing/2014/main" id="{725C49F4-FE1E-C528-5C17-821BFA872328}"/>
              </a:ext>
            </a:extLst>
          </p:cNvPr>
          <p:cNvSpPr txBox="1"/>
          <p:nvPr/>
        </p:nvSpPr>
        <p:spPr>
          <a:xfrm>
            <a:off x="793214" y="59491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365799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CACCE7F-5C2E-4ABC-4335-EC9C5A2EBB54}"/>
              </a:ext>
            </a:extLst>
          </p:cNvPr>
          <p:cNvPicPr>
            <a:picLocks noChangeAspect="1"/>
          </p:cNvPicPr>
          <p:nvPr/>
        </p:nvPicPr>
        <p:blipFill>
          <a:blip r:embed="rId2"/>
          <a:srcRect t="28214" r="2" b="2"/>
          <a:stretch>
            <a:fillRect/>
          </a:stretch>
        </p:blipFill>
        <p:spPr>
          <a:xfrm>
            <a:off x="20" y="10"/>
            <a:ext cx="7642726" cy="6857990"/>
          </a:xfrm>
          <a:prstGeom prst="rect">
            <a:avLst/>
          </a:prstGeom>
        </p:spPr>
      </p:pic>
      <p:sp>
        <p:nvSpPr>
          <p:cNvPr id="32" name="Rectangle 3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153F2CC-E754-5F85-4F75-0D3BBBDCC906}"/>
              </a:ext>
            </a:extLst>
          </p:cNvPr>
          <p:cNvPicPr>
            <a:picLocks noChangeAspect="1"/>
          </p:cNvPicPr>
          <p:nvPr/>
        </p:nvPicPr>
        <p:blipFill>
          <a:blip r:embed="rId3"/>
          <a:srcRect t="24878" r="1" b="8328"/>
          <a:stretch>
            <a:fillRect/>
          </a:stretch>
        </p:blipFill>
        <p:spPr>
          <a:xfrm>
            <a:off x="7720049" y="10"/>
            <a:ext cx="4471952" cy="2240270"/>
          </a:xfrm>
          <a:prstGeom prst="rect">
            <a:avLst/>
          </a:prstGeom>
        </p:spPr>
      </p:pic>
      <p:sp>
        <p:nvSpPr>
          <p:cNvPr id="33" name="Rectangle 3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861B195-D00F-939B-0C53-B229512AAB0B}"/>
              </a:ext>
            </a:extLst>
          </p:cNvPr>
          <p:cNvSpPr txBox="1"/>
          <p:nvPr/>
        </p:nvSpPr>
        <p:spPr>
          <a:xfrm>
            <a:off x="3364992" y="4151376"/>
            <a:ext cx="3319272" cy="1920240"/>
          </a:xfrm>
          <a:prstGeom prst="rect">
            <a:avLst/>
          </a:prstGeom>
        </p:spPr>
        <p:txBody>
          <a:bodyPr vert="horz" lIns="91440" tIns="45720" rIns="91440" bIns="45720" rtlCol="0" anchor="ctr">
            <a:normAutofit/>
          </a:bodyPr>
          <a:lstStyle/>
          <a:p>
            <a:pPr>
              <a:lnSpc>
                <a:spcPct val="90000"/>
              </a:lnSpc>
              <a:spcAft>
                <a:spcPts val="600"/>
              </a:spcAft>
            </a:pPr>
            <a:r>
              <a:rPr lang="en-US" sz="1400" dirty="0"/>
              <a:t>Bloomsbury Group Garden, A Painter’s Garden. Bloomsbury Virginia Woolf and Vanessa Bell, writers, philosophers, artists who championed unconventional lifestyles and challenged conventions of lifestyle and sexuality. They championed feminism, pacificism, sexual freedom, anti-Victorian lifestyle. </a:t>
            </a:r>
          </a:p>
        </p:txBody>
      </p:sp>
      <p:pic>
        <p:nvPicPr>
          <p:cNvPr id="9" name="Picture 8">
            <a:extLst>
              <a:ext uri="{FF2B5EF4-FFF2-40B4-BE49-F238E27FC236}">
                <a16:creationId xmlns:a16="http://schemas.microsoft.com/office/drawing/2014/main" id="{8CCCECBF-A523-3420-370B-AE7662A3D928}"/>
              </a:ext>
            </a:extLst>
          </p:cNvPr>
          <p:cNvPicPr>
            <a:picLocks noChangeAspect="1"/>
          </p:cNvPicPr>
          <p:nvPr/>
        </p:nvPicPr>
        <p:blipFill>
          <a:blip r:embed="rId4"/>
          <a:srcRect r="1" b="13999"/>
          <a:stretch>
            <a:fillRect/>
          </a:stretch>
        </p:blipFill>
        <p:spPr>
          <a:xfrm>
            <a:off x="7720049" y="2308860"/>
            <a:ext cx="4471952" cy="2240280"/>
          </a:xfrm>
          <a:prstGeom prst="rect">
            <a:avLst/>
          </a:prstGeom>
        </p:spPr>
      </p:pic>
      <p:pic>
        <p:nvPicPr>
          <p:cNvPr id="5" name="Picture 4">
            <a:extLst>
              <a:ext uri="{FF2B5EF4-FFF2-40B4-BE49-F238E27FC236}">
                <a16:creationId xmlns:a16="http://schemas.microsoft.com/office/drawing/2014/main" id="{D3C383BC-72DC-E569-301F-B01BFED1CF5A}"/>
              </a:ext>
            </a:extLst>
          </p:cNvPr>
          <p:cNvPicPr>
            <a:picLocks noChangeAspect="1"/>
          </p:cNvPicPr>
          <p:nvPr/>
        </p:nvPicPr>
        <p:blipFill>
          <a:blip r:embed="rId5"/>
          <a:srcRect r="1" b="5032"/>
          <a:stretch>
            <a:fillRect/>
          </a:stretch>
        </p:blipFill>
        <p:spPr>
          <a:xfrm>
            <a:off x="7720049" y="4617720"/>
            <a:ext cx="4471957" cy="2240280"/>
          </a:xfrm>
          <a:prstGeom prst="rect">
            <a:avLst/>
          </a:prstGeom>
        </p:spPr>
      </p:pic>
    </p:spTree>
    <p:extLst>
      <p:ext uri="{BB962C8B-B14F-4D97-AF65-F5344CB8AC3E}">
        <p14:creationId xmlns:p14="http://schemas.microsoft.com/office/powerpoint/2010/main" val="2841408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5F6D4330-5EBF-16A1-2A10-7C792EF9DDEB}"/>
              </a:ext>
            </a:extLst>
          </p:cNvPr>
          <p:cNvPicPr>
            <a:picLocks noChangeAspect="1"/>
          </p:cNvPicPr>
          <p:nvPr/>
        </p:nvPicPr>
        <p:blipFill>
          <a:blip r:embed="rId2"/>
          <a:srcRect l="1164" r="16625" b="1"/>
          <a:stretch>
            <a:fillRect/>
          </a:stretch>
        </p:blipFill>
        <p:spPr>
          <a:xfrm>
            <a:off x="-1" y="10"/>
            <a:ext cx="7533131" cy="6857990"/>
          </a:xfrm>
          <a:prstGeom prst="rect">
            <a:avLst/>
          </a:prstGeom>
        </p:spPr>
      </p:pic>
      <p:pic>
        <p:nvPicPr>
          <p:cNvPr id="5" name="Picture 4">
            <a:extLst>
              <a:ext uri="{FF2B5EF4-FFF2-40B4-BE49-F238E27FC236}">
                <a16:creationId xmlns:a16="http://schemas.microsoft.com/office/drawing/2014/main" id="{EE56BFC4-63C4-46F2-B4AC-95EA5E9C5BFB}"/>
              </a:ext>
            </a:extLst>
          </p:cNvPr>
          <p:cNvPicPr>
            <a:picLocks noChangeAspect="1"/>
          </p:cNvPicPr>
          <p:nvPr/>
        </p:nvPicPr>
        <p:blipFill>
          <a:blip r:embed="rId3"/>
          <a:srcRect r="-3" b="5134"/>
          <a:stretch>
            <a:fillRect/>
          </a:stretch>
        </p:blipFill>
        <p:spPr>
          <a:xfrm>
            <a:off x="7242826" y="0"/>
            <a:ext cx="4657344" cy="3346704"/>
          </a:xfrm>
          <a:prstGeom prst="rect">
            <a:avLst/>
          </a:prstGeom>
        </p:spPr>
      </p:pic>
      <p:pic>
        <p:nvPicPr>
          <p:cNvPr id="9" name="Picture 8">
            <a:extLst>
              <a:ext uri="{FF2B5EF4-FFF2-40B4-BE49-F238E27FC236}">
                <a16:creationId xmlns:a16="http://schemas.microsoft.com/office/drawing/2014/main" id="{1BA50BCC-EE5C-E128-B3AD-E3CC922242E8}"/>
              </a:ext>
            </a:extLst>
          </p:cNvPr>
          <p:cNvPicPr>
            <a:picLocks noChangeAspect="1"/>
          </p:cNvPicPr>
          <p:nvPr/>
        </p:nvPicPr>
        <p:blipFill>
          <a:blip r:embed="rId4"/>
          <a:srcRect l="2047" r="16893" b="3"/>
          <a:stretch>
            <a:fillRect/>
          </a:stretch>
        </p:blipFill>
        <p:spPr>
          <a:xfrm>
            <a:off x="7242824" y="3429000"/>
            <a:ext cx="4657346" cy="3346704"/>
          </a:xfrm>
          <a:prstGeom prst="rect">
            <a:avLst/>
          </a:prstGeom>
        </p:spPr>
      </p:pic>
    </p:spTree>
    <p:extLst>
      <p:ext uri="{BB962C8B-B14F-4D97-AF65-F5344CB8AC3E}">
        <p14:creationId xmlns:p14="http://schemas.microsoft.com/office/powerpoint/2010/main" val="903188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7D1EDC84-AA09-B66D-6354-76DF087030E0}"/>
              </a:ext>
            </a:extLst>
          </p:cNvPr>
          <p:cNvPicPr>
            <a:picLocks noChangeAspect="1"/>
          </p:cNvPicPr>
          <p:nvPr/>
        </p:nvPicPr>
        <p:blipFill>
          <a:blip r:embed="rId2"/>
          <a:srcRect l="35859" r="9363" b="3"/>
          <a:stretch>
            <a:fillRect/>
          </a:stretch>
        </p:blipFill>
        <p:spPr>
          <a:xfrm>
            <a:off x="-1" y="10"/>
            <a:ext cx="3003123" cy="3892380"/>
          </a:xfrm>
          <a:prstGeom prst="rect">
            <a:avLst/>
          </a:prstGeom>
        </p:spPr>
      </p:pic>
      <p:pic>
        <p:nvPicPr>
          <p:cNvPr id="11" name="Picture 10">
            <a:extLst>
              <a:ext uri="{FF2B5EF4-FFF2-40B4-BE49-F238E27FC236}">
                <a16:creationId xmlns:a16="http://schemas.microsoft.com/office/drawing/2014/main" id="{A32CD73B-DBBB-B6F3-8636-D63EA77AB2CE}"/>
              </a:ext>
            </a:extLst>
          </p:cNvPr>
          <p:cNvPicPr>
            <a:picLocks noChangeAspect="1"/>
          </p:cNvPicPr>
          <p:nvPr/>
        </p:nvPicPr>
        <p:blipFill>
          <a:blip r:embed="rId3"/>
          <a:srcRect l="28502" r="10868"/>
          <a:stretch>
            <a:fillRect/>
          </a:stretch>
        </p:blipFill>
        <p:spPr>
          <a:xfrm>
            <a:off x="3180257" y="10"/>
            <a:ext cx="3016307" cy="2785935"/>
          </a:xfrm>
          <a:prstGeom prst="rect">
            <a:avLst/>
          </a:prstGeom>
        </p:spPr>
      </p:pic>
      <p:pic>
        <p:nvPicPr>
          <p:cNvPr id="9" name="Picture 8">
            <a:extLst>
              <a:ext uri="{FF2B5EF4-FFF2-40B4-BE49-F238E27FC236}">
                <a16:creationId xmlns:a16="http://schemas.microsoft.com/office/drawing/2014/main" id="{08E103A7-AD7B-F0F4-FCAE-8E1DF0F0D830}"/>
              </a:ext>
            </a:extLst>
          </p:cNvPr>
          <p:cNvPicPr>
            <a:picLocks noChangeAspect="1"/>
          </p:cNvPicPr>
          <p:nvPr/>
        </p:nvPicPr>
        <p:blipFill>
          <a:blip r:embed="rId4"/>
          <a:srcRect l="18645" r="9200" b="4"/>
          <a:stretch>
            <a:fillRect/>
          </a:stretch>
        </p:blipFill>
        <p:spPr>
          <a:xfrm>
            <a:off x="-1" y="4079988"/>
            <a:ext cx="3003123" cy="2778013"/>
          </a:xfrm>
          <a:prstGeom prst="rect">
            <a:avLst/>
          </a:prstGeom>
        </p:spPr>
      </p:pic>
      <p:pic>
        <p:nvPicPr>
          <p:cNvPr id="10" name="Picture 9">
            <a:extLst>
              <a:ext uri="{FF2B5EF4-FFF2-40B4-BE49-F238E27FC236}">
                <a16:creationId xmlns:a16="http://schemas.microsoft.com/office/drawing/2014/main" id="{6E5F5911-CF2D-6955-364A-50F5B078A41A}"/>
              </a:ext>
            </a:extLst>
          </p:cNvPr>
          <p:cNvPicPr>
            <a:picLocks noChangeAspect="1"/>
          </p:cNvPicPr>
          <p:nvPr/>
        </p:nvPicPr>
        <p:blipFill>
          <a:blip r:embed="rId5"/>
          <a:srcRect t="10366" r="4" b="3648"/>
          <a:stretch>
            <a:fillRect/>
          </a:stretch>
        </p:blipFill>
        <p:spPr>
          <a:xfrm>
            <a:off x="3180257" y="2957665"/>
            <a:ext cx="3016307" cy="3900335"/>
          </a:xfrm>
          <a:prstGeom prst="rect">
            <a:avLst/>
          </a:prstGeom>
        </p:spPr>
      </p:pic>
      <p:sp>
        <p:nvSpPr>
          <p:cNvPr id="5" name="TextBox 4">
            <a:extLst>
              <a:ext uri="{FF2B5EF4-FFF2-40B4-BE49-F238E27FC236}">
                <a16:creationId xmlns:a16="http://schemas.microsoft.com/office/drawing/2014/main" id="{7EFFA85A-D368-4706-5903-7C4565FEC620}"/>
              </a:ext>
            </a:extLst>
          </p:cNvPr>
          <p:cNvSpPr txBox="1"/>
          <p:nvPr/>
        </p:nvSpPr>
        <p:spPr>
          <a:xfrm>
            <a:off x="6648827" y="1196664"/>
            <a:ext cx="4802249" cy="3178562"/>
          </a:xfrm>
          <a:prstGeom prst="rect">
            <a:avLst/>
          </a:prstGeom>
        </p:spPr>
        <p:txBody>
          <a:bodyPr vert="horz" lIns="91440" tIns="45720" rIns="91440" bIns="45720" rtlCol="0">
            <a:noAutofit/>
          </a:bodyPr>
          <a:lstStyle/>
          <a:p>
            <a:pPr>
              <a:lnSpc>
                <a:spcPct val="90000"/>
              </a:lnSpc>
              <a:spcAft>
                <a:spcPts val="600"/>
              </a:spcAft>
            </a:pPr>
            <a:r>
              <a:rPr lang="en-US" sz="2000" b="1" dirty="0"/>
              <a:t>Poet and garden designer Vita Sackville-West</a:t>
            </a:r>
            <a:r>
              <a:rPr lang="en-US" sz="2000" dirty="0"/>
              <a:t>.</a:t>
            </a:r>
          </a:p>
          <a:p>
            <a:pPr indent="-228600">
              <a:lnSpc>
                <a:spcPct val="90000"/>
              </a:lnSpc>
              <a:spcAft>
                <a:spcPts val="600"/>
              </a:spcAft>
              <a:buFont typeface="Arial" panose="020B0604020202020204" pitchFamily="34" charset="0"/>
              <a:buChar char="•"/>
            </a:pPr>
            <a:r>
              <a:rPr lang="en-US" sz="2000" dirty="0"/>
              <a:t>Romantic, abundant and unruly described her style of gardening. </a:t>
            </a:r>
          </a:p>
          <a:p>
            <a:pPr indent="-228600">
              <a:lnSpc>
                <a:spcPct val="90000"/>
              </a:lnSpc>
              <a:spcAft>
                <a:spcPts val="600"/>
              </a:spcAft>
              <a:buFont typeface="Arial" panose="020B0604020202020204" pitchFamily="34" charset="0"/>
              <a:buChar char="•"/>
            </a:pPr>
            <a:r>
              <a:rPr lang="en-US" sz="2000" dirty="0"/>
              <a:t>She rejected early 20</a:t>
            </a:r>
            <a:r>
              <a:rPr lang="en-US" sz="2000" baseline="30000" dirty="0"/>
              <a:t>th</a:t>
            </a:r>
            <a:r>
              <a:rPr lang="en-US" sz="2000" dirty="0"/>
              <a:t> century gender rules, and unknowingly introduced queer gardening, with an appreciation of the non-binary nature of plants as non-binary. </a:t>
            </a:r>
          </a:p>
          <a:p>
            <a:pPr indent="-228600">
              <a:lnSpc>
                <a:spcPct val="90000"/>
              </a:lnSpc>
              <a:spcAft>
                <a:spcPts val="600"/>
              </a:spcAft>
              <a:buFont typeface="Arial" panose="020B0604020202020204" pitchFamily="34" charset="0"/>
              <a:buChar char="•"/>
            </a:pPr>
            <a:r>
              <a:rPr lang="en-US" sz="2000" dirty="0"/>
              <a:t>Sackville-West allowed gardens to become wilder less manicured, out of bounds and growing in their own way.</a:t>
            </a:r>
          </a:p>
        </p:txBody>
      </p:sp>
    </p:spTree>
    <p:extLst>
      <p:ext uri="{BB962C8B-B14F-4D97-AF65-F5344CB8AC3E}">
        <p14:creationId xmlns:p14="http://schemas.microsoft.com/office/powerpoint/2010/main" val="409499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DD72EE9-98DF-FAD9-94AD-6A52C8DCD33B}"/>
              </a:ext>
            </a:extLst>
          </p:cNvPr>
          <p:cNvSpPr txBox="1"/>
          <p:nvPr/>
        </p:nvSpPr>
        <p:spPr>
          <a:xfrm>
            <a:off x="6551550" y="365125"/>
            <a:ext cx="4802249" cy="241288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chemeClr val="tx1"/>
                </a:solidFill>
                <a:latin typeface="+mj-lt"/>
                <a:ea typeface="+mj-ea"/>
                <a:cs typeface="+mj-cs"/>
              </a:rPr>
              <a:t>Garden Portraits, Keith Arnatt 1978-1979</a:t>
            </a:r>
          </a:p>
        </p:txBody>
      </p:sp>
      <p:pic>
        <p:nvPicPr>
          <p:cNvPr id="10" name="Picture 9">
            <a:extLst>
              <a:ext uri="{FF2B5EF4-FFF2-40B4-BE49-F238E27FC236}">
                <a16:creationId xmlns:a16="http://schemas.microsoft.com/office/drawing/2014/main" id="{644241DB-1E71-8A59-AA13-338896C45AC6}"/>
              </a:ext>
            </a:extLst>
          </p:cNvPr>
          <p:cNvPicPr>
            <a:picLocks noChangeAspect="1"/>
          </p:cNvPicPr>
          <p:nvPr/>
        </p:nvPicPr>
        <p:blipFill>
          <a:blip r:embed="rId2"/>
          <a:srcRect l="9463" r="13381" b="-3"/>
          <a:stretch>
            <a:fillRect/>
          </a:stretch>
        </p:blipFill>
        <p:spPr>
          <a:xfrm>
            <a:off x="-1" y="10"/>
            <a:ext cx="3003123" cy="3892380"/>
          </a:xfrm>
          <a:prstGeom prst="rect">
            <a:avLst/>
          </a:prstGeom>
        </p:spPr>
      </p:pic>
      <p:pic>
        <p:nvPicPr>
          <p:cNvPr id="13" name="Picture 12">
            <a:extLst>
              <a:ext uri="{FF2B5EF4-FFF2-40B4-BE49-F238E27FC236}">
                <a16:creationId xmlns:a16="http://schemas.microsoft.com/office/drawing/2014/main" id="{FDA74FC4-C164-8D1F-519C-33EA913412F3}"/>
              </a:ext>
            </a:extLst>
          </p:cNvPr>
          <p:cNvPicPr>
            <a:picLocks noChangeAspect="1"/>
          </p:cNvPicPr>
          <p:nvPr/>
        </p:nvPicPr>
        <p:blipFill>
          <a:blip r:embed="rId3"/>
          <a:srcRect r="4" b="7873"/>
          <a:stretch>
            <a:fillRect/>
          </a:stretch>
        </p:blipFill>
        <p:spPr>
          <a:xfrm>
            <a:off x="3180257" y="10"/>
            <a:ext cx="3016307" cy="2785935"/>
          </a:xfrm>
          <a:prstGeom prst="rect">
            <a:avLst/>
          </a:prstGeom>
        </p:spPr>
      </p:pic>
      <p:pic>
        <p:nvPicPr>
          <p:cNvPr id="8" name="Picture 7">
            <a:extLst>
              <a:ext uri="{FF2B5EF4-FFF2-40B4-BE49-F238E27FC236}">
                <a16:creationId xmlns:a16="http://schemas.microsoft.com/office/drawing/2014/main" id="{0C79A2CF-2353-BD43-F130-75FD09C3F6E6}"/>
              </a:ext>
            </a:extLst>
          </p:cNvPr>
          <p:cNvPicPr>
            <a:picLocks noChangeAspect="1"/>
          </p:cNvPicPr>
          <p:nvPr/>
        </p:nvPicPr>
        <p:blipFill>
          <a:blip r:embed="rId4"/>
          <a:srcRect t="25499" r="4" b="5588"/>
          <a:stretch>
            <a:fillRect/>
          </a:stretch>
        </p:blipFill>
        <p:spPr>
          <a:xfrm>
            <a:off x="-1" y="4079988"/>
            <a:ext cx="3003123" cy="2778013"/>
          </a:xfrm>
          <a:prstGeom prst="rect">
            <a:avLst/>
          </a:prstGeom>
        </p:spPr>
      </p:pic>
      <p:pic>
        <p:nvPicPr>
          <p:cNvPr id="5" name="Picture 4">
            <a:extLst>
              <a:ext uri="{FF2B5EF4-FFF2-40B4-BE49-F238E27FC236}">
                <a16:creationId xmlns:a16="http://schemas.microsoft.com/office/drawing/2014/main" id="{C22AA6E3-905D-42C0-A065-112A5EDC6D2C}"/>
              </a:ext>
            </a:extLst>
          </p:cNvPr>
          <p:cNvPicPr>
            <a:picLocks noChangeAspect="1"/>
          </p:cNvPicPr>
          <p:nvPr/>
        </p:nvPicPr>
        <p:blipFill>
          <a:blip r:embed="rId5"/>
          <a:srcRect l="213" r="2" b="2"/>
          <a:stretch>
            <a:fillRect/>
          </a:stretch>
        </p:blipFill>
        <p:spPr>
          <a:xfrm>
            <a:off x="3180257" y="2957665"/>
            <a:ext cx="3016307" cy="3900335"/>
          </a:xfrm>
          <a:prstGeom prst="rect">
            <a:avLst/>
          </a:prstGeom>
        </p:spPr>
      </p:pic>
      <p:sp>
        <p:nvSpPr>
          <p:cNvPr id="11" name="TextBox 10">
            <a:extLst>
              <a:ext uri="{FF2B5EF4-FFF2-40B4-BE49-F238E27FC236}">
                <a16:creationId xmlns:a16="http://schemas.microsoft.com/office/drawing/2014/main" id="{041A2BF9-C4C2-1D99-812C-FB50021B32A8}"/>
              </a:ext>
            </a:extLst>
          </p:cNvPr>
          <p:cNvSpPr txBox="1"/>
          <p:nvPr/>
        </p:nvSpPr>
        <p:spPr>
          <a:xfrm>
            <a:off x="6551550" y="2957665"/>
            <a:ext cx="4802249" cy="3178562"/>
          </a:xfrm>
          <a:prstGeom prst="rect">
            <a:avLst/>
          </a:prstGeom>
        </p:spPr>
        <p:txBody>
          <a:bodyPr vert="horz" lIns="91440" tIns="45720" rIns="91440" bIns="45720" rtlCol="0">
            <a:normAutofit/>
          </a:bodyPr>
          <a:lstStyle/>
          <a:p>
            <a:pPr>
              <a:lnSpc>
                <a:spcPct val="90000"/>
              </a:lnSpc>
              <a:spcAft>
                <a:spcPts val="600"/>
              </a:spcAft>
            </a:pPr>
            <a:r>
              <a:rPr lang="en-US" sz="2000" dirty="0"/>
              <a:t>The TATE curator and historian of photography Ian Walker sees the series as a combination of sociological documentation and ‘studies in human eccentricity, revealing oddities of taste that come out in choice of environment’.</a:t>
            </a:r>
          </a:p>
          <a:p>
            <a:pPr>
              <a:lnSpc>
                <a:spcPct val="90000"/>
              </a:lnSpc>
              <a:spcAft>
                <a:spcPts val="600"/>
              </a:spcAft>
            </a:pPr>
            <a:endParaRPr lang="en-US" sz="2000" dirty="0"/>
          </a:p>
          <a:p>
            <a:pPr>
              <a:lnSpc>
                <a:spcPct val="90000"/>
              </a:lnSpc>
              <a:spcAft>
                <a:spcPts val="600"/>
              </a:spcAft>
            </a:pPr>
            <a:r>
              <a:rPr lang="en-US" sz="2000" dirty="0"/>
              <a:t>Keith Arnatt was a conceptual artist, a conceptual artists promotes an idea </a:t>
            </a:r>
          </a:p>
        </p:txBody>
      </p:sp>
    </p:spTree>
    <p:extLst>
      <p:ext uri="{BB962C8B-B14F-4D97-AF65-F5344CB8AC3E}">
        <p14:creationId xmlns:p14="http://schemas.microsoft.com/office/powerpoint/2010/main" val="1665388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3B9298A-45F8-CE4D-F452-A3FE92281CF9}"/>
              </a:ext>
            </a:extLst>
          </p:cNvPr>
          <p:cNvSpPr txBox="1"/>
          <p:nvPr/>
        </p:nvSpPr>
        <p:spPr>
          <a:xfrm>
            <a:off x="757999" y="329950"/>
            <a:ext cx="5319982" cy="2056460"/>
          </a:xfrm>
          <a:prstGeom prst="rect">
            <a:avLst/>
          </a:prstGeom>
          <a:noFill/>
        </p:spPr>
        <p:txBody>
          <a:bodyPr wrap="square">
            <a:spAutoFit/>
          </a:bodyPr>
          <a:lstStyle/>
          <a:p>
            <a:pPr defTabSz="790042">
              <a:spcAft>
                <a:spcPts val="540"/>
              </a:spcAft>
            </a:pPr>
            <a:r>
              <a:rPr lang="en-GB" b="1" kern="1200" dirty="0">
                <a:solidFill>
                  <a:srgbClr val="555555"/>
                </a:solidFill>
                <a:ea typeface="+mn-ea"/>
                <a:cs typeface="+mn-cs"/>
              </a:rPr>
              <a:t>Fritz </a:t>
            </a:r>
            <a:r>
              <a:rPr lang="en-GB" b="1" kern="1200" dirty="0" err="1">
                <a:solidFill>
                  <a:srgbClr val="555555"/>
                </a:solidFill>
                <a:ea typeface="+mn-ea"/>
                <a:cs typeface="+mn-cs"/>
              </a:rPr>
              <a:t>Haeg</a:t>
            </a:r>
            <a:r>
              <a:rPr lang="en-GB" b="1" kern="1200" dirty="0">
                <a:solidFill>
                  <a:srgbClr val="555555"/>
                </a:solidFill>
                <a:highlight>
                  <a:srgbClr val="FFFFFF"/>
                </a:highlight>
                <a:ea typeface="+mn-ea"/>
                <a:cs typeface="+mn-cs"/>
              </a:rPr>
              <a:t>: Artist Gardener </a:t>
            </a:r>
          </a:p>
          <a:p>
            <a:pPr defTabSz="790042">
              <a:spcAft>
                <a:spcPts val="540"/>
              </a:spcAft>
            </a:pPr>
            <a:endParaRPr lang="en-GB" sz="800" dirty="0">
              <a:solidFill>
                <a:srgbClr val="555555"/>
              </a:solidFill>
              <a:highlight>
                <a:srgbClr val="FFFFFF"/>
              </a:highlight>
            </a:endParaRPr>
          </a:p>
          <a:p>
            <a:pPr defTabSz="790042">
              <a:spcAft>
                <a:spcPts val="540"/>
              </a:spcAft>
            </a:pPr>
            <a:r>
              <a:rPr lang="en-GB" sz="1555" kern="1200" dirty="0">
                <a:solidFill>
                  <a:srgbClr val="555555"/>
                </a:solidFill>
                <a:highlight>
                  <a:srgbClr val="FFFFFF"/>
                </a:highlight>
                <a:ea typeface="+mn-ea"/>
                <a:cs typeface="+mn-cs"/>
              </a:rPr>
              <a:t>Edible Estates is a very public</a:t>
            </a:r>
            <a:r>
              <a:rPr lang="en-GB" sz="1555" dirty="0">
                <a:solidFill>
                  <a:srgbClr val="555555"/>
                </a:solidFill>
                <a:highlight>
                  <a:srgbClr val="FFFFFF"/>
                </a:highlight>
              </a:rPr>
              <a:t> way of gardening</a:t>
            </a:r>
            <a:r>
              <a:rPr lang="en-GB" sz="1555" kern="1200" dirty="0">
                <a:solidFill>
                  <a:srgbClr val="555555"/>
                </a:solidFill>
                <a:highlight>
                  <a:srgbClr val="FFFFFF"/>
                </a:highlight>
                <a:ea typeface="+mn-ea"/>
                <a:cs typeface="+mn-cs"/>
              </a:rPr>
              <a:t> that I work on with families in cities around the world to show other residents of that city how they can reclaim the land in front of their house for growing food.  At the same time, it puts food on the streets and gets food growing in very dramatic ways that everyone gets to watch.</a:t>
            </a:r>
            <a:endParaRPr lang="en-US" dirty="0"/>
          </a:p>
        </p:txBody>
      </p:sp>
      <p:sp>
        <p:nvSpPr>
          <p:cNvPr id="7" name="TextBox 6">
            <a:extLst>
              <a:ext uri="{FF2B5EF4-FFF2-40B4-BE49-F238E27FC236}">
                <a16:creationId xmlns:a16="http://schemas.microsoft.com/office/drawing/2014/main" id="{06345ECE-080F-4E78-7663-0B5425B11A0C}"/>
              </a:ext>
            </a:extLst>
          </p:cNvPr>
          <p:cNvSpPr txBox="1"/>
          <p:nvPr/>
        </p:nvSpPr>
        <p:spPr>
          <a:xfrm>
            <a:off x="729354" y="2565307"/>
            <a:ext cx="5319982" cy="3466590"/>
          </a:xfrm>
          <a:prstGeom prst="rect">
            <a:avLst/>
          </a:prstGeom>
          <a:noFill/>
        </p:spPr>
        <p:txBody>
          <a:bodyPr wrap="square" rtlCol="0">
            <a:spAutoFit/>
          </a:bodyPr>
          <a:lstStyle/>
          <a:p>
            <a:pPr defTabSz="790042">
              <a:spcAft>
                <a:spcPts val="540"/>
              </a:spcAft>
            </a:pPr>
            <a:r>
              <a:rPr lang="en-GB" sz="1555" kern="1200" dirty="0">
                <a:solidFill>
                  <a:srgbClr val="555555"/>
                </a:solidFill>
                <a:ea typeface="+mn-ea"/>
                <a:cs typeface="+mn-cs"/>
              </a:rPr>
              <a:t>The point is to make visible food production in the city, but in a very pleasurable and artistic way. I think the whole point is for everyone to look at this and think, "I could do this too.”</a:t>
            </a:r>
          </a:p>
          <a:p>
            <a:pPr defTabSz="790042">
              <a:spcAft>
                <a:spcPts val="540"/>
              </a:spcAft>
            </a:pPr>
            <a:endParaRPr lang="en-GB" sz="800" kern="1200" dirty="0">
              <a:solidFill>
                <a:srgbClr val="555555"/>
              </a:solidFill>
              <a:ea typeface="+mn-ea"/>
              <a:cs typeface="+mn-cs"/>
            </a:endParaRPr>
          </a:p>
          <a:p>
            <a:pPr defTabSz="790042">
              <a:spcAft>
                <a:spcPts val="540"/>
              </a:spcAft>
            </a:pPr>
            <a:r>
              <a:rPr lang="en-GB" sz="1555" kern="1200" dirty="0">
                <a:solidFill>
                  <a:srgbClr val="555555"/>
                </a:solidFill>
                <a:ea typeface="+mn-ea"/>
                <a:cs typeface="+mn-cs"/>
              </a:rPr>
              <a:t>If nobody else does it in the neighbourhood, at least everyone gets to watch and look at it. Those little kids growing up on that street who may not otherwise recognize that food grows on plants coming out of dirt, they get that reminder every day. </a:t>
            </a:r>
          </a:p>
          <a:p>
            <a:pPr defTabSz="790042">
              <a:spcAft>
                <a:spcPts val="540"/>
              </a:spcAft>
            </a:pPr>
            <a:endParaRPr lang="en-GB" sz="800" dirty="0">
              <a:solidFill>
                <a:srgbClr val="555555"/>
              </a:solidFill>
            </a:endParaRPr>
          </a:p>
          <a:p>
            <a:pPr defTabSz="790042">
              <a:spcAft>
                <a:spcPts val="540"/>
              </a:spcAft>
            </a:pPr>
            <a:r>
              <a:rPr lang="en-GB" sz="1555" kern="1200" dirty="0">
                <a:solidFill>
                  <a:srgbClr val="555555"/>
                </a:solidFill>
                <a:ea typeface="+mn-ea"/>
                <a:cs typeface="+mn-cs"/>
              </a:rPr>
              <a:t>I am thinking about everyone who lives in this city and that neighbourhood and on that street. But most specifically, I think kids are the easiest to reach with these kind of gardens.</a:t>
            </a:r>
            <a:endParaRPr lang="en-GB" i="0" u="none" strike="noStrike" dirty="0">
              <a:solidFill>
                <a:srgbClr val="6A6A6A"/>
              </a:solidFill>
              <a:effectLst/>
            </a:endParaRPr>
          </a:p>
        </p:txBody>
      </p:sp>
      <p:pic>
        <p:nvPicPr>
          <p:cNvPr id="9" name="Picture 8" descr="A person working in a garden&#10;&#10;Description automatically generated">
            <a:extLst>
              <a:ext uri="{FF2B5EF4-FFF2-40B4-BE49-F238E27FC236}">
                <a16:creationId xmlns:a16="http://schemas.microsoft.com/office/drawing/2014/main" id="{0B592855-FD78-186B-09C1-08BE88ECB83F}"/>
              </a:ext>
            </a:extLst>
          </p:cNvPr>
          <p:cNvPicPr>
            <a:picLocks noChangeAspect="1"/>
          </p:cNvPicPr>
          <p:nvPr/>
        </p:nvPicPr>
        <p:blipFill>
          <a:blip r:embed="rId2"/>
          <a:stretch>
            <a:fillRect/>
          </a:stretch>
        </p:blipFill>
        <p:spPr>
          <a:xfrm>
            <a:off x="6786588" y="227294"/>
            <a:ext cx="4826018" cy="3214128"/>
          </a:xfrm>
          <a:prstGeom prst="rect">
            <a:avLst/>
          </a:prstGeom>
        </p:spPr>
      </p:pic>
      <p:pic>
        <p:nvPicPr>
          <p:cNvPr id="13" name="Picture 12" descr="A person working in a garden&#10;&#10;Description automatically generated">
            <a:extLst>
              <a:ext uri="{FF2B5EF4-FFF2-40B4-BE49-F238E27FC236}">
                <a16:creationId xmlns:a16="http://schemas.microsoft.com/office/drawing/2014/main" id="{35635F0A-3451-7AA4-B616-914BF1A2E0BB}"/>
              </a:ext>
            </a:extLst>
          </p:cNvPr>
          <p:cNvPicPr>
            <a:picLocks noChangeAspect="1"/>
          </p:cNvPicPr>
          <p:nvPr/>
        </p:nvPicPr>
        <p:blipFill>
          <a:blip r:embed="rId3"/>
          <a:stretch>
            <a:fillRect/>
          </a:stretch>
        </p:blipFill>
        <p:spPr>
          <a:xfrm>
            <a:off x="6782639" y="3259282"/>
            <a:ext cx="4898508" cy="3459571"/>
          </a:xfrm>
          <a:prstGeom prst="rect">
            <a:avLst/>
          </a:prstGeom>
        </p:spPr>
      </p:pic>
    </p:spTree>
    <p:extLst>
      <p:ext uri="{BB962C8B-B14F-4D97-AF65-F5344CB8AC3E}">
        <p14:creationId xmlns:p14="http://schemas.microsoft.com/office/powerpoint/2010/main" val="3727884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A858EB00-63E6-4689-0449-0CD05DF47BCD}"/>
              </a:ext>
            </a:extLst>
          </p:cNvPr>
          <p:cNvSpPr txBox="1"/>
          <p:nvPr/>
        </p:nvSpPr>
        <p:spPr>
          <a:xfrm>
            <a:off x="85061" y="680483"/>
            <a:ext cx="4460924" cy="5964865"/>
          </a:xfrm>
          <a:prstGeom prst="rect">
            <a:avLst/>
          </a:prstGeom>
        </p:spPr>
        <p:txBody>
          <a:bodyPr vert="horz" lIns="91440" tIns="45720" rIns="91440" bIns="45720" rtlCol="0">
            <a:normAutofit/>
          </a:bodyPr>
          <a:lstStyle/>
          <a:p>
            <a:pPr>
              <a:lnSpc>
                <a:spcPct val="90000"/>
              </a:lnSpc>
              <a:spcAft>
                <a:spcPts val="600"/>
              </a:spcAft>
            </a:pPr>
            <a:r>
              <a:rPr lang="en-US" sz="2000" b="1" dirty="0"/>
              <a:t>The Art of Gardening </a:t>
            </a:r>
          </a:p>
          <a:p>
            <a:pPr>
              <a:lnSpc>
                <a:spcPct val="90000"/>
              </a:lnSpc>
              <a:spcAft>
                <a:spcPts val="600"/>
              </a:spcAft>
            </a:pPr>
            <a:endParaRPr lang="en-US" sz="1700" b="1" dirty="0"/>
          </a:p>
          <a:p>
            <a:pPr>
              <a:lnSpc>
                <a:spcPct val="90000"/>
              </a:lnSpc>
              <a:spcAft>
                <a:spcPts val="600"/>
              </a:spcAft>
            </a:pPr>
            <a:r>
              <a:rPr lang="en-US" sz="2000" dirty="0"/>
              <a:t>Gardening is an artistic practice that involves design thinking, curation, and the planting of living art forms (plants).</a:t>
            </a:r>
          </a:p>
          <a:p>
            <a:pPr>
              <a:lnSpc>
                <a:spcPct val="90000"/>
              </a:lnSpc>
              <a:spcAft>
                <a:spcPts val="600"/>
              </a:spcAft>
            </a:pPr>
            <a:r>
              <a:rPr lang="en-US" sz="2000" dirty="0"/>
              <a:t>It is also about the art of making nature and biodiversity ecologies. </a:t>
            </a:r>
          </a:p>
          <a:p>
            <a:pPr>
              <a:lnSpc>
                <a:spcPct val="90000"/>
              </a:lnSpc>
              <a:spcAft>
                <a:spcPts val="600"/>
              </a:spcAft>
            </a:pPr>
            <a:r>
              <a:rPr lang="en-US" sz="2000" dirty="0"/>
              <a:t>Community gardens are a form of public art. </a:t>
            </a:r>
          </a:p>
          <a:p>
            <a:pPr>
              <a:lnSpc>
                <a:spcPct val="90000"/>
              </a:lnSpc>
              <a:spcAft>
                <a:spcPts val="600"/>
              </a:spcAft>
            </a:pPr>
            <a:r>
              <a:rPr lang="en-US" sz="2000" dirty="0"/>
              <a:t>People can enhance and generate new ecologies when they create their own gardens. </a:t>
            </a:r>
          </a:p>
          <a:p>
            <a:pPr>
              <a:lnSpc>
                <a:spcPct val="90000"/>
              </a:lnSpc>
              <a:spcAft>
                <a:spcPts val="600"/>
              </a:spcAft>
            </a:pPr>
            <a:r>
              <a:rPr lang="en-US" sz="2000" dirty="0"/>
              <a:t>Artist Fritz </a:t>
            </a:r>
            <a:r>
              <a:rPr lang="en-US" sz="2000" dirty="0" err="1"/>
              <a:t>Haeg</a:t>
            </a:r>
            <a:r>
              <a:rPr lang="en-US" sz="2000" dirty="0"/>
              <a:t> designed edible front gardens in people’s homes to encourage street biodiversity and nature ecologies within </a:t>
            </a:r>
            <a:r>
              <a:rPr lang="en-US" sz="2000" dirty="0" err="1"/>
              <a:t>neighbourhoods</a:t>
            </a:r>
            <a:r>
              <a:rPr lang="en-US" sz="2000" dirty="0"/>
              <a:t> and localities of everyday life.</a:t>
            </a:r>
          </a:p>
          <a:p>
            <a:pPr indent="-228600">
              <a:lnSpc>
                <a:spcPct val="90000"/>
              </a:lnSpc>
              <a:spcAft>
                <a:spcPts val="600"/>
              </a:spcAft>
              <a:buFont typeface="Arial" panose="020B0604020202020204" pitchFamily="34" charset="0"/>
              <a:buChar char="•"/>
            </a:pPr>
            <a:endParaRPr lang="en-US" sz="1700" dirty="0"/>
          </a:p>
        </p:txBody>
      </p:sp>
      <p:pic>
        <p:nvPicPr>
          <p:cNvPr id="5" name="Picture 4">
            <a:extLst>
              <a:ext uri="{FF2B5EF4-FFF2-40B4-BE49-F238E27FC236}">
                <a16:creationId xmlns:a16="http://schemas.microsoft.com/office/drawing/2014/main" id="{058AD77D-1136-2493-63CF-E82FFEBF8E97}"/>
              </a:ext>
            </a:extLst>
          </p:cNvPr>
          <p:cNvPicPr>
            <a:picLocks noChangeAspect="1"/>
          </p:cNvPicPr>
          <p:nvPr/>
        </p:nvPicPr>
        <p:blipFill>
          <a:blip r:embed="rId2"/>
          <a:stretch>
            <a:fillRect/>
          </a:stretch>
        </p:blipFill>
        <p:spPr>
          <a:xfrm>
            <a:off x="9894366" y="2186024"/>
            <a:ext cx="1595219" cy="988587"/>
          </a:xfrm>
          <a:prstGeom prst="rect">
            <a:avLst/>
          </a:prstGeom>
        </p:spPr>
      </p:pic>
      <p:pic>
        <p:nvPicPr>
          <p:cNvPr id="6" name="Picture 5">
            <a:extLst>
              <a:ext uri="{FF2B5EF4-FFF2-40B4-BE49-F238E27FC236}">
                <a16:creationId xmlns:a16="http://schemas.microsoft.com/office/drawing/2014/main" id="{B7144CB6-D6E0-85C3-516F-1CE634D4AB7D}"/>
              </a:ext>
            </a:extLst>
          </p:cNvPr>
          <p:cNvPicPr>
            <a:picLocks noChangeAspect="1"/>
          </p:cNvPicPr>
          <p:nvPr/>
        </p:nvPicPr>
        <p:blipFill>
          <a:blip r:embed="rId3"/>
          <a:stretch>
            <a:fillRect/>
          </a:stretch>
        </p:blipFill>
        <p:spPr>
          <a:xfrm>
            <a:off x="4460924" y="1087582"/>
            <a:ext cx="7492536" cy="4682836"/>
          </a:xfrm>
          <a:prstGeom prst="rect">
            <a:avLst/>
          </a:prstGeom>
        </p:spPr>
      </p:pic>
    </p:spTree>
    <p:extLst>
      <p:ext uri="{BB962C8B-B14F-4D97-AF65-F5344CB8AC3E}">
        <p14:creationId xmlns:p14="http://schemas.microsoft.com/office/powerpoint/2010/main" val="2272335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93691F-7F8C-0228-9045-B9C2138C2676}"/>
              </a:ext>
            </a:extLst>
          </p:cNvPr>
          <p:cNvSpPr txBox="1"/>
          <p:nvPr/>
        </p:nvSpPr>
        <p:spPr>
          <a:xfrm>
            <a:off x="489857" y="533399"/>
            <a:ext cx="6400800" cy="5632311"/>
          </a:xfrm>
          <a:prstGeom prst="rect">
            <a:avLst/>
          </a:prstGeom>
          <a:noFill/>
        </p:spPr>
        <p:txBody>
          <a:bodyPr wrap="square" rtlCol="0">
            <a:spAutoFit/>
          </a:bodyPr>
          <a:lstStyle/>
          <a:p>
            <a:r>
              <a:rPr lang="en-GB" b="0" i="0" u="none" strike="noStrike" dirty="0">
                <a:effectLst/>
              </a:rPr>
              <a:t>Today’s towns and cities are engineered for isolation, and growing food in your front yard becomes a way to subvert this tendency. The front lawn, a highly visible slice of private property, has the capacity to also be public.</a:t>
            </a:r>
          </a:p>
          <a:p>
            <a:endParaRPr lang="en-GB" dirty="0"/>
          </a:p>
          <a:p>
            <a:r>
              <a:rPr lang="en-GB" b="0" i="0" u="none" strike="noStrike" dirty="0">
                <a:effectLst/>
              </a:rPr>
              <a:t>An </a:t>
            </a:r>
            <a:r>
              <a:rPr lang="en-GB" b="0" i="1" u="none" strike="noStrike" dirty="0">
                <a:effectLst/>
              </a:rPr>
              <a:t>Edible Estate</a:t>
            </a:r>
            <a:r>
              <a:rPr lang="en-GB" b="0" i="0" u="none" strike="noStrike" dirty="0">
                <a:effectLst/>
              </a:rPr>
              <a:t> can serve to stitch communities back together, taking a space that was previously isolating and turn it into a welcoming forum that re-engages people with one another…. Food grown in our front yards will connect us to the seasons, the organic cycles of the earth, and our neighbours. The banal lifeless space of uniform grass in front of the house will be replaced with the chaotic abundance of biodiversity.</a:t>
            </a:r>
          </a:p>
          <a:p>
            <a:endParaRPr lang="en-GB" dirty="0"/>
          </a:p>
          <a:p>
            <a:r>
              <a:rPr lang="en-GB" b="0" i="1" u="none" strike="noStrike" dirty="0">
                <a:effectLst/>
              </a:rPr>
              <a:t>Edible Estates</a:t>
            </a:r>
            <a:r>
              <a:rPr lang="en-GB" b="0" i="0" u="none" strike="noStrike" dirty="0">
                <a:effectLst/>
              </a:rPr>
              <a:t> takes on our relationship with our neighbours, the source of our food, and our connection to the natural environment….We grow a lawn the same way anywhere in the world, but when we grow our own food we have to start paying attention to where we are… In becoming gardeners we will reconsider our connection to the land, what we take from it and what we put in our bodies. Fritz </a:t>
            </a:r>
            <a:r>
              <a:rPr lang="en-GB" b="0" i="0" u="none" strike="noStrike" dirty="0" err="1">
                <a:effectLst/>
              </a:rPr>
              <a:t>Haeg</a:t>
            </a:r>
            <a:r>
              <a:rPr lang="en-GB" b="0" i="0" u="none" strike="noStrike" dirty="0">
                <a:effectLst/>
              </a:rPr>
              <a:t>, Edible Estates</a:t>
            </a:r>
            <a:endParaRPr lang="en-US" dirty="0"/>
          </a:p>
        </p:txBody>
      </p:sp>
      <p:pic>
        <p:nvPicPr>
          <p:cNvPr id="6" name="Picture 5" descr="A garden in a house&#10;&#10;Description automatically generated with medium confidence">
            <a:extLst>
              <a:ext uri="{FF2B5EF4-FFF2-40B4-BE49-F238E27FC236}">
                <a16:creationId xmlns:a16="http://schemas.microsoft.com/office/drawing/2014/main" id="{A526A611-E9B5-35F2-E44F-2CE78CA3F28E}"/>
              </a:ext>
            </a:extLst>
          </p:cNvPr>
          <p:cNvPicPr>
            <a:picLocks noChangeAspect="1"/>
          </p:cNvPicPr>
          <p:nvPr/>
        </p:nvPicPr>
        <p:blipFill>
          <a:blip r:embed="rId2"/>
          <a:stretch>
            <a:fillRect/>
          </a:stretch>
        </p:blipFill>
        <p:spPr>
          <a:xfrm>
            <a:off x="7134447" y="400943"/>
            <a:ext cx="4567696" cy="6080745"/>
          </a:xfrm>
          <a:prstGeom prst="rect">
            <a:avLst/>
          </a:prstGeom>
        </p:spPr>
      </p:pic>
    </p:spTree>
    <p:extLst>
      <p:ext uri="{BB962C8B-B14F-4D97-AF65-F5344CB8AC3E}">
        <p14:creationId xmlns:p14="http://schemas.microsoft.com/office/powerpoint/2010/main" val="1926427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in a garden&#10;&#10;Description automatically generated">
            <a:extLst>
              <a:ext uri="{FF2B5EF4-FFF2-40B4-BE49-F238E27FC236}">
                <a16:creationId xmlns:a16="http://schemas.microsoft.com/office/drawing/2014/main" id="{D3B80D16-5A1F-A7EA-A275-430D5DCC2DC5}"/>
              </a:ext>
            </a:extLst>
          </p:cNvPr>
          <p:cNvPicPr>
            <a:picLocks noChangeAspect="1"/>
          </p:cNvPicPr>
          <p:nvPr/>
        </p:nvPicPr>
        <p:blipFill rotWithShape="1">
          <a:blip r:embed="rId2"/>
          <a:srcRect l="15244" r="4957" b="-2"/>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6" name="Picture 5" descr="A person standing in a garden&#10;&#10;Description automatically generated">
            <a:extLst>
              <a:ext uri="{FF2B5EF4-FFF2-40B4-BE49-F238E27FC236}">
                <a16:creationId xmlns:a16="http://schemas.microsoft.com/office/drawing/2014/main" id="{4A204C3D-7774-CA57-3453-937FCC7F8DC4}"/>
              </a:ext>
            </a:extLst>
          </p:cNvPr>
          <p:cNvPicPr>
            <a:picLocks noChangeAspect="1"/>
          </p:cNvPicPr>
          <p:nvPr/>
        </p:nvPicPr>
        <p:blipFill rotWithShape="1">
          <a:blip r:embed="rId3"/>
          <a:srcRect l="8697" r="635" b="-3"/>
          <a:stretch/>
        </p:blipFill>
        <p:spPr>
          <a:xfrm>
            <a:off x="20" y="4069976"/>
            <a:ext cx="3535311" cy="2788023"/>
          </a:xfrm>
          <a:prstGeom prst="rect">
            <a:avLst/>
          </a:prstGeom>
        </p:spPr>
      </p:pic>
      <p:pic>
        <p:nvPicPr>
          <p:cNvPr id="7" name="Picture 6" descr="A group of people standing in a garden&#10;&#10;Description automatically generated">
            <a:extLst>
              <a:ext uri="{FF2B5EF4-FFF2-40B4-BE49-F238E27FC236}">
                <a16:creationId xmlns:a16="http://schemas.microsoft.com/office/drawing/2014/main" id="{55E1FC72-7377-E196-3DCA-C7B241CFA74C}"/>
              </a:ext>
            </a:extLst>
          </p:cNvPr>
          <p:cNvPicPr>
            <a:picLocks noChangeAspect="1"/>
          </p:cNvPicPr>
          <p:nvPr/>
        </p:nvPicPr>
        <p:blipFill rotWithShape="1">
          <a:blip r:embed="rId4"/>
          <a:srcRect l="17778" r="7078" b="1"/>
          <a:stretch/>
        </p:blipFill>
        <p:spPr>
          <a:xfrm>
            <a:off x="3696199" y="3257176"/>
            <a:ext cx="4789093" cy="3600824"/>
          </a:xfrm>
          <a:prstGeom prst="rect">
            <a:avLst/>
          </a:prstGeom>
        </p:spPr>
      </p:pic>
      <p:pic>
        <p:nvPicPr>
          <p:cNvPr id="9" name="Picture 8">
            <a:extLst>
              <a:ext uri="{FF2B5EF4-FFF2-40B4-BE49-F238E27FC236}">
                <a16:creationId xmlns:a16="http://schemas.microsoft.com/office/drawing/2014/main" id="{F7AAF059-77F9-621F-7728-32817C0AE154}"/>
              </a:ext>
            </a:extLst>
          </p:cNvPr>
          <p:cNvPicPr>
            <a:picLocks noChangeAspect="1"/>
          </p:cNvPicPr>
          <p:nvPr/>
        </p:nvPicPr>
        <p:blipFill rotWithShape="1">
          <a:blip r:embed="rId5"/>
          <a:srcRect l="1243" r="6680" b="-3"/>
          <a:stretch/>
        </p:blipFill>
        <p:spPr>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8" name="Picture 7" descr="A couple of people working in a garden&#10;&#10;Description automatically generated">
            <a:extLst>
              <a:ext uri="{FF2B5EF4-FFF2-40B4-BE49-F238E27FC236}">
                <a16:creationId xmlns:a16="http://schemas.microsoft.com/office/drawing/2014/main" id="{649D6839-94B8-81B2-7D07-F069639FA03D}"/>
              </a:ext>
            </a:extLst>
          </p:cNvPr>
          <p:cNvPicPr>
            <a:picLocks noChangeAspect="1"/>
          </p:cNvPicPr>
          <p:nvPr/>
        </p:nvPicPr>
        <p:blipFill rotWithShape="1">
          <a:blip r:embed="rId6"/>
          <a:srcRect l="15637" r="-1" b="-1"/>
          <a:stretch/>
        </p:blipFill>
        <p:spPr>
          <a:xfrm>
            <a:off x="8646161" y="4069976"/>
            <a:ext cx="3545840" cy="2788024"/>
          </a:xfrm>
          <a:prstGeom prst="rect">
            <a:avLst/>
          </a:prstGeom>
        </p:spPr>
      </p:pic>
    </p:spTree>
    <p:extLst>
      <p:ext uri="{BB962C8B-B14F-4D97-AF65-F5344CB8AC3E}">
        <p14:creationId xmlns:p14="http://schemas.microsoft.com/office/powerpoint/2010/main" val="98288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4390D30F-3C3A-8B02-90E7-E2BB0EA869D6}"/>
              </a:ext>
            </a:extLst>
          </p:cNvPr>
          <p:cNvPicPr>
            <a:picLocks noChangeAspect="1"/>
          </p:cNvPicPr>
          <p:nvPr/>
        </p:nvPicPr>
        <p:blipFill>
          <a:blip r:embed="rId2"/>
          <a:srcRect l="8103" r="602" b="-2"/>
          <a:stretch>
            <a:fillRect/>
          </a:stretch>
        </p:blipFill>
        <p:spPr>
          <a:xfrm>
            <a:off x="321731" y="557189"/>
            <a:ext cx="5668684" cy="5743618"/>
          </a:xfrm>
          <a:prstGeom prst="rect">
            <a:avLst/>
          </a:prstGeom>
        </p:spPr>
      </p:pic>
      <p:pic>
        <p:nvPicPr>
          <p:cNvPr id="5" name="Picture 4">
            <a:extLst>
              <a:ext uri="{FF2B5EF4-FFF2-40B4-BE49-F238E27FC236}">
                <a16:creationId xmlns:a16="http://schemas.microsoft.com/office/drawing/2014/main" id="{DB51BFFF-2D84-05DC-1D2A-F41508CA5B07}"/>
              </a:ext>
            </a:extLst>
          </p:cNvPr>
          <p:cNvPicPr>
            <a:picLocks noChangeAspect="1"/>
          </p:cNvPicPr>
          <p:nvPr/>
        </p:nvPicPr>
        <p:blipFill>
          <a:blip r:embed="rId3"/>
          <a:srcRect t="5950" r="-1" b="26491"/>
          <a:stretch>
            <a:fillRect/>
          </a:stretch>
        </p:blipFill>
        <p:spPr>
          <a:xfrm>
            <a:off x="6195375" y="557189"/>
            <a:ext cx="5674893" cy="5743618"/>
          </a:xfrm>
          <a:prstGeom prst="rect">
            <a:avLst/>
          </a:prstGeom>
        </p:spPr>
      </p:pic>
    </p:spTree>
    <p:extLst>
      <p:ext uri="{BB962C8B-B14F-4D97-AF65-F5344CB8AC3E}">
        <p14:creationId xmlns:p14="http://schemas.microsoft.com/office/powerpoint/2010/main" val="3383400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BBDB41-F31E-94D6-AC22-C5C1C19CE602}"/>
              </a:ext>
            </a:extLst>
          </p:cNvPr>
          <p:cNvSpPr txBox="1"/>
          <p:nvPr/>
        </p:nvSpPr>
        <p:spPr>
          <a:xfrm>
            <a:off x="408562" y="3844753"/>
            <a:ext cx="11592467" cy="3416320"/>
          </a:xfrm>
          <a:prstGeom prst="rect">
            <a:avLst/>
          </a:prstGeom>
          <a:noFill/>
        </p:spPr>
        <p:txBody>
          <a:bodyPr wrap="square" rtlCol="0">
            <a:spAutoFit/>
          </a:bodyPr>
          <a:lstStyle/>
          <a:p>
            <a:r>
              <a:rPr lang="en-GB" dirty="0"/>
              <a:t>Monty Don: Gardening saved my life from depression, ill health and the humiliation of debt. </a:t>
            </a:r>
          </a:p>
          <a:p>
            <a:endParaRPr lang="en-GB" dirty="0"/>
          </a:p>
          <a:p>
            <a:r>
              <a:rPr lang="en-GB" dirty="0"/>
              <a:t>“Gardening is also an “investment in a future. You’re growing hope, and that’s wonderful medicine for depression, anxiety and grief. It gets you through dark times because seeds will become a plant, and plants will flower, and flowers will fruit. If you can connect to a rhythm of the natural world, that’s incredibly important, and easy to lose in modern urban life. The rhythm of the seasons are a comfort, and gardening is planning for the future and cultivating recovering from despair.</a:t>
            </a:r>
          </a:p>
          <a:p>
            <a:endParaRPr lang="en-GB" dirty="0"/>
          </a:p>
          <a:p>
            <a:r>
              <a:rPr lang="en-GB" dirty="0"/>
              <a:t>Gardening as emotional anchor, solace, regenerative, reassurance that states of nature are transitory, growing food and beauty.</a:t>
            </a:r>
          </a:p>
          <a:p>
            <a:endParaRPr lang="en-GB" dirty="0"/>
          </a:p>
          <a:p>
            <a:endParaRPr lang="en-US" dirty="0"/>
          </a:p>
        </p:txBody>
      </p:sp>
      <p:pic>
        <p:nvPicPr>
          <p:cNvPr id="6" name="Picture 5">
            <a:extLst>
              <a:ext uri="{FF2B5EF4-FFF2-40B4-BE49-F238E27FC236}">
                <a16:creationId xmlns:a16="http://schemas.microsoft.com/office/drawing/2014/main" id="{7B8F96F2-67C0-0967-0CBA-1B1DF7EC2DC8}"/>
              </a:ext>
            </a:extLst>
          </p:cNvPr>
          <p:cNvPicPr>
            <a:picLocks noChangeAspect="1"/>
          </p:cNvPicPr>
          <p:nvPr/>
        </p:nvPicPr>
        <p:blipFill>
          <a:blip r:embed="rId2"/>
          <a:stretch>
            <a:fillRect/>
          </a:stretch>
        </p:blipFill>
        <p:spPr>
          <a:xfrm>
            <a:off x="1738107" y="634025"/>
            <a:ext cx="2807452" cy="2794975"/>
          </a:xfrm>
          <a:prstGeom prst="rect">
            <a:avLst/>
          </a:prstGeom>
        </p:spPr>
      </p:pic>
      <p:pic>
        <p:nvPicPr>
          <p:cNvPr id="8" name="Picture 7">
            <a:extLst>
              <a:ext uri="{FF2B5EF4-FFF2-40B4-BE49-F238E27FC236}">
                <a16:creationId xmlns:a16="http://schemas.microsoft.com/office/drawing/2014/main" id="{013D6407-4832-E265-EFC4-07E2AA177ED8}"/>
              </a:ext>
            </a:extLst>
          </p:cNvPr>
          <p:cNvPicPr>
            <a:picLocks noChangeAspect="1"/>
          </p:cNvPicPr>
          <p:nvPr/>
        </p:nvPicPr>
        <p:blipFill>
          <a:blip r:embed="rId3"/>
          <a:stretch>
            <a:fillRect/>
          </a:stretch>
        </p:blipFill>
        <p:spPr>
          <a:xfrm>
            <a:off x="4766193" y="338277"/>
            <a:ext cx="2880250" cy="3416321"/>
          </a:xfrm>
          <a:prstGeom prst="rect">
            <a:avLst/>
          </a:prstGeom>
        </p:spPr>
      </p:pic>
      <p:pic>
        <p:nvPicPr>
          <p:cNvPr id="10" name="Picture 9">
            <a:extLst>
              <a:ext uri="{FF2B5EF4-FFF2-40B4-BE49-F238E27FC236}">
                <a16:creationId xmlns:a16="http://schemas.microsoft.com/office/drawing/2014/main" id="{05AB4893-657C-97C8-7BA7-94CA351A5459}"/>
              </a:ext>
            </a:extLst>
          </p:cNvPr>
          <p:cNvPicPr>
            <a:picLocks noChangeAspect="1"/>
          </p:cNvPicPr>
          <p:nvPr/>
        </p:nvPicPr>
        <p:blipFill>
          <a:blip r:embed="rId4"/>
          <a:stretch>
            <a:fillRect/>
          </a:stretch>
        </p:blipFill>
        <p:spPr>
          <a:xfrm>
            <a:off x="7868109" y="338277"/>
            <a:ext cx="2629857" cy="3506476"/>
          </a:xfrm>
          <a:prstGeom prst="rect">
            <a:avLst/>
          </a:prstGeom>
        </p:spPr>
      </p:pic>
    </p:spTree>
    <p:extLst>
      <p:ext uri="{BB962C8B-B14F-4D97-AF65-F5344CB8AC3E}">
        <p14:creationId xmlns:p14="http://schemas.microsoft.com/office/powerpoint/2010/main" val="3005826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27E8EF01-58D9-82E7-DEC8-78AD79D521F1}"/>
              </a:ext>
            </a:extLst>
          </p:cNvPr>
          <p:cNvPicPr>
            <a:picLocks noChangeAspect="1"/>
          </p:cNvPicPr>
          <p:nvPr/>
        </p:nvPicPr>
        <p:blipFill>
          <a:blip r:embed="rId2"/>
          <a:srcRect t="32095" r="-1" b="18695"/>
          <a:stretch>
            <a:fillRect/>
          </a:stretch>
        </p:blipFill>
        <p:spPr>
          <a:xfrm>
            <a:off x="20" y="1282"/>
            <a:ext cx="12191980" cy="6856718"/>
          </a:xfrm>
          <a:prstGeom prst="rect">
            <a:avLst/>
          </a:prstGeom>
        </p:spPr>
      </p:pic>
    </p:spTree>
    <p:extLst>
      <p:ext uri="{BB962C8B-B14F-4D97-AF65-F5344CB8AC3E}">
        <p14:creationId xmlns:p14="http://schemas.microsoft.com/office/powerpoint/2010/main" val="2169183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693A07-1485-F3AA-2914-D2EA8EB673A2}"/>
              </a:ext>
            </a:extLst>
          </p:cNvPr>
          <p:cNvSpPr txBox="1"/>
          <p:nvPr/>
        </p:nvSpPr>
        <p:spPr>
          <a:xfrm>
            <a:off x="760426" y="982176"/>
            <a:ext cx="10320954" cy="4893647"/>
          </a:xfrm>
          <a:prstGeom prst="rect">
            <a:avLst/>
          </a:prstGeom>
          <a:noFill/>
        </p:spPr>
        <p:txBody>
          <a:bodyPr wrap="square" rtlCol="0">
            <a:spAutoFit/>
          </a:bodyPr>
          <a:lstStyle/>
          <a:p>
            <a:r>
              <a:rPr lang="en-GB" sz="2400" dirty="0"/>
              <a:t>As a child Frida Kahlo gathered plant specimens from parks and natural sites As an adult, she collected cultural objects including hundreds of devotional paintings and thousands of photographs, as well as an array of plant-based objects from botanical field guides and scientific publications about Mexican to poetry books,  jewellery  traditional Mexican dress, and other objects. </a:t>
            </a:r>
          </a:p>
          <a:p>
            <a:endParaRPr lang="en-GB" sz="2400" dirty="0"/>
          </a:p>
          <a:p>
            <a:r>
              <a:rPr lang="en-GB" sz="2400" dirty="0"/>
              <a:t>Kahlo also collected living plants, filling the courtyard garden at her home, the Casa Azul. In 2015, the New York Botanic Garden in the Bronx, New York, created a six-month exhibition “to examine Frida Kahlo’s keen appreciation for the beauty and variety of the natural world, as evidenced by her home and garden as well as the complex use of plant imagery in her artwork.”</a:t>
            </a:r>
          </a:p>
          <a:p>
            <a:endParaRPr lang="en-US" sz="2400" dirty="0"/>
          </a:p>
          <a:p>
            <a:r>
              <a:rPr lang="en-US" sz="2400" dirty="0"/>
              <a:t>Indigenous plants cultivated fruit trees etc. orange, apricot and pomegranate.</a:t>
            </a:r>
          </a:p>
        </p:txBody>
      </p:sp>
    </p:spTree>
    <p:extLst>
      <p:ext uri="{BB962C8B-B14F-4D97-AF65-F5344CB8AC3E}">
        <p14:creationId xmlns:p14="http://schemas.microsoft.com/office/powerpoint/2010/main" val="137773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4CAF50AD-2DE5-E8F3-E1C4-850D46EF69BC}"/>
              </a:ext>
            </a:extLst>
          </p:cNvPr>
          <p:cNvPicPr>
            <a:picLocks noChangeAspect="1"/>
          </p:cNvPicPr>
          <p:nvPr/>
        </p:nvPicPr>
        <p:blipFill>
          <a:blip r:embed="rId2"/>
          <a:srcRect l="9056" r="4501" b="1"/>
          <a:stretch>
            <a:fillRect/>
          </a:stretch>
        </p:blipFill>
        <p:spPr>
          <a:xfrm>
            <a:off x="20" y="10"/>
            <a:ext cx="6095980" cy="6857990"/>
          </a:xfrm>
          <a:prstGeom prst="rect">
            <a:avLst/>
          </a:prstGeom>
        </p:spPr>
      </p:pic>
      <p:pic>
        <p:nvPicPr>
          <p:cNvPr id="7" name="Picture 6">
            <a:extLst>
              <a:ext uri="{FF2B5EF4-FFF2-40B4-BE49-F238E27FC236}">
                <a16:creationId xmlns:a16="http://schemas.microsoft.com/office/drawing/2014/main" id="{B9B8A6A8-EC0C-BCBE-4931-16E04429E35C}"/>
              </a:ext>
            </a:extLst>
          </p:cNvPr>
          <p:cNvPicPr>
            <a:picLocks noChangeAspect="1"/>
          </p:cNvPicPr>
          <p:nvPr/>
        </p:nvPicPr>
        <p:blipFill>
          <a:blip r:embed="rId3"/>
          <a:srcRect l="5722" r="24724" b="2"/>
          <a:stretch>
            <a:fillRect/>
          </a:stretch>
        </p:blipFill>
        <p:spPr>
          <a:xfrm>
            <a:off x="6096000" y="10"/>
            <a:ext cx="6096000" cy="6857990"/>
          </a:xfrm>
          <a:prstGeom prst="rect">
            <a:avLst/>
          </a:prstGeom>
        </p:spPr>
      </p:pic>
    </p:spTree>
    <p:extLst>
      <p:ext uri="{BB962C8B-B14F-4D97-AF65-F5344CB8AC3E}">
        <p14:creationId xmlns:p14="http://schemas.microsoft.com/office/powerpoint/2010/main" val="1898034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75113581-9833-E3D8-0F95-017CDCFA3B64}"/>
              </a:ext>
            </a:extLst>
          </p:cNvPr>
          <p:cNvPicPr>
            <a:picLocks noChangeAspect="1"/>
          </p:cNvPicPr>
          <p:nvPr/>
        </p:nvPicPr>
        <p:blipFill>
          <a:blip r:embed="rId2"/>
          <a:srcRect l="11383" r="5799" b="-2"/>
          <a:stretch>
            <a:fillRect/>
          </a:stretch>
        </p:blipFill>
        <p:spPr>
          <a:xfrm>
            <a:off x="196731" y="166533"/>
            <a:ext cx="3809612" cy="6524936"/>
          </a:xfrm>
          <a:prstGeom prst="rect">
            <a:avLst/>
          </a:prstGeom>
        </p:spPr>
      </p:pic>
      <p:pic>
        <p:nvPicPr>
          <p:cNvPr id="11" name="Picture 10">
            <a:extLst>
              <a:ext uri="{FF2B5EF4-FFF2-40B4-BE49-F238E27FC236}">
                <a16:creationId xmlns:a16="http://schemas.microsoft.com/office/drawing/2014/main" id="{D786976E-72F3-B671-A380-E80B365AFDF2}"/>
              </a:ext>
            </a:extLst>
          </p:cNvPr>
          <p:cNvPicPr>
            <a:picLocks noChangeAspect="1"/>
          </p:cNvPicPr>
          <p:nvPr/>
        </p:nvPicPr>
        <p:blipFill>
          <a:blip r:embed="rId3"/>
          <a:srcRect l="4144" r="18154" b="1"/>
          <a:stretch>
            <a:fillRect/>
          </a:stretch>
        </p:blipFill>
        <p:spPr>
          <a:xfrm>
            <a:off x="4196497" y="166533"/>
            <a:ext cx="3797618" cy="6524936"/>
          </a:xfrm>
          <a:prstGeom prst="rect">
            <a:avLst/>
          </a:prstGeom>
        </p:spPr>
      </p:pic>
      <p:pic>
        <p:nvPicPr>
          <p:cNvPr id="16" name="Picture 15">
            <a:extLst>
              <a:ext uri="{FF2B5EF4-FFF2-40B4-BE49-F238E27FC236}">
                <a16:creationId xmlns:a16="http://schemas.microsoft.com/office/drawing/2014/main" id="{E7B3D9EE-5417-12F0-B1D9-0D6D6DDB7FD0}"/>
              </a:ext>
            </a:extLst>
          </p:cNvPr>
          <p:cNvPicPr>
            <a:picLocks noChangeAspect="1"/>
          </p:cNvPicPr>
          <p:nvPr/>
        </p:nvPicPr>
        <p:blipFill>
          <a:blip r:embed="rId4"/>
          <a:srcRect t="18173" r="2" b="19819"/>
          <a:stretch>
            <a:fillRect/>
          </a:stretch>
        </p:blipFill>
        <p:spPr>
          <a:xfrm>
            <a:off x="8183346" y="166533"/>
            <a:ext cx="3822808" cy="3160653"/>
          </a:xfrm>
          <a:prstGeom prst="rect">
            <a:avLst/>
          </a:prstGeom>
        </p:spPr>
      </p:pic>
      <p:pic>
        <p:nvPicPr>
          <p:cNvPr id="5" name="Picture 4">
            <a:extLst>
              <a:ext uri="{FF2B5EF4-FFF2-40B4-BE49-F238E27FC236}">
                <a16:creationId xmlns:a16="http://schemas.microsoft.com/office/drawing/2014/main" id="{C370A0E6-4719-9F20-2720-B5C7F7FEDE29}"/>
              </a:ext>
            </a:extLst>
          </p:cNvPr>
          <p:cNvPicPr>
            <a:picLocks noChangeAspect="1"/>
          </p:cNvPicPr>
          <p:nvPr/>
        </p:nvPicPr>
        <p:blipFill>
          <a:blip r:embed="rId5"/>
          <a:srcRect b="33287"/>
          <a:stretch>
            <a:fillRect/>
          </a:stretch>
        </p:blipFill>
        <p:spPr>
          <a:xfrm>
            <a:off x="8183346" y="3506741"/>
            <a:ext cx="3822808" cy="3184727"/>
          </a:xfrm>
          <a:prstGeom prst="rect">
            <a:avLst/>
          </a:prstGeom>
        </p:spPr>
      </p:pic>
    </p:spTree>
    <p:extLst>
      <p:ext uri="{BB962C8B-B14F-4D97-AF65-F5344CB8AC3E}">
        <p14:creationId xmlns:p14="http://schemas.microsoft.com/office/powerpoint/2010/main" val="775829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29DC6278-8A33-815C-4930-6F83E798FD8E}"/>
              </a:ext>
            </a:extLst>
          </p:cNvPr>
          <p:cNvPicPr>
            <a:picLocks noChangeAspect="1"/>
          </p:cNvPicPr>
          <p:nvPr/>
        </p:nvPicPr>
        <p:blipFill>
          <a:blip r:embed="rId2"/>
          <a:srcRect l="14128" r="38765"/>
          <a:stretch>
            <a:fillRect/>
          </a:stretch>
        </p:blipFill>
        <p:spPr>
          <a:xfrm>
            <a:off x="2" y="10"/>
            <a:ext cx="4063593" cy="6857990"/>
          </a:xfrm>
          <a:prstGeom prst="rect">
            <a:avLst/>
          </a:prstGeom>
        </p:spPr>
      </p:pic>
      <p:pic>
        <p:nvPicPr>
          <p:cNvPr id="8" name="Picture 7">
            <a:extLst>
              <a:ext uri="{FF2B5EF4-FFF2-40B4-BE49-F238E27FC236}">
                <a16:creationId xmlns:a16="http://schemas.microsoft.com/office/drawing/2014/main" id="{D2AB4D9C-B72A-AD4B-E67C-24B90040F295}"/>
              </a:ext>
            </a:extLst>
          </p:cNvPr>
          <p:cNvPicPr>
            <a:picLocks noChangeAspect="1"/>
          </p:cNvPicPr>
          <p:nvPr/>
        </p:nvPicPr>
        <p:blipFill>
          <a:blip r:embed="rId3"/>
          <a:srcRect l="3253" r="17742"/>
          <a:stretch>
            <a:fillRect/>
          </a:stretch>
        </p:blipFill>
        <p:spPr>
          <a:xfrm>
            <a:off x="4064204" y="10"/>
            <a:ext cx="4063593" cy="6857990"/>
          </a:xfrm>
          <a:prstGeom prst="rect">
            <a:avLst/>
          </a:prstGeom>
        </p:spPr>
      </p:pic>
      <p:pic>
        <p:nvPicPr>
          <p:cNvPr id="10" name="Picture 9">
            <a:extLst>
              <a:ext uri="{FF2B5EF4-FFF2-40B4-BE49-F238E27FC236}">
                <a16:creationId xmlns:a16="http://schemas.microsoft.com/office/drawing/2014/main" id="{66A73231-0874-7B4B-112F-80EF9C8881D6}"/>
              </a:ext>
            </a:extLst>
          </p:cNvPr>
          <p:cNvPicPr>
            <a:picLocks noChangeAspect="1"/>
          </p:cNvPicPr>
          <p:nvPr/>
        </p:nvPicPr>
        <p:blipFill>
          <a:blip r:embed="rId4"/>
          <a:srcRect l="9405" r="19633"/>
          <a:stretch>
            <a:fillRect/>
          </a:stretch>
        </p:blipFill>
        <p:spPr>
          <a:xfrm>
            <a:off x="8128407" y="10"/>
            <a:ext cx="4063593" cy="6857990"/>
          </a:xfrm>
          <a:prstGeom prst="rect">
            <a:avLst/>
          </a:prstGeom>
        </p:spPr>
      </p:pic>
    </p:spTree>
    <p:extLst>
      <p:ext uri="{BB962C8B-B14F-4D97-AF65-F5344CB8AC3E}">
        <p14:creationId xmlns:p14="http://schemas.microsoft.com/office/powerpoint/2010/main" val="3825021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6" name="Picture 35">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14" name="Picture 13">
            <a:extLst>
              <a:ext uri="{FF2B5EF4-FFF2-40B4-BE49-F238E27FC236}">
                <a16:creationId xmlns:a16="http://schemas.microsoft.com/office/drawing/2014/main" id="{54EECBB6-26CD-FE59-145D-61BC296CDF61}"/>
              </a:ext>
            </a:extLst>
          </p:cNvPr>
          <p:cNvPicPr>
            <a:picLocks noChangeAspect="1"/>
          </p:cNvPicPr>
          <p:nvPr/>
        </p:nvPicPr>
        <p:blipFill>
          <a:blip r:embed="rId3">
            <a:alphaModFix amt="60000"/>
          </a:blip>
          <a:srcRect l="3330" r="17662"/>
          <a:stretch>
            <a:fillRect/>
          </a:stretch>
        </p:blipFill>
        <p:spPr>
          <a:xfrm>
            <a:off x="20" y="10"/>
            <a:ext cx="4063768" cy="6857990"/>
          </a:xfrm>
          <a:prstGeom prst="rect">
            <a:avLst/>
          </a:prstGeom>
        </p:spPr>
      </p:pic>
      <p:pic>
        <p:nvPicPr>
          <p:cNvPr id="8" name="Picture 7">
            <a:extLst>
              <a:ext uri="{FF2B5EF4-FFF2-40B4-BE49-F238E27FC236}">
                <a16:creationId xmlns:a16="http://schemas.microsoft.com/office/drawing/2014/main" id="{F5EAD6B3-FF98-F380-176B-1A9B0DA0C3ED}"/>
              </a:ext>
            </a:extLst>
          </p:cNvPr>
          <p:cNvPicPr>
            <a:picLocks noChangeAspect="1"/>
          </p:cNvPicPr>
          <p:nvPr/>
        </p:nvPicPr>
        <p:blipFill>
          <a:blip r:embed="rId4">
            <a:alphaModFix amt="60000"/>
          </a:blip>
          <a:srcRect l="20527" r="57104"/>
          <a:stretch>
            <a:fillRect/>
          </a:stretch>
        </p:blipFill>
        <p:spPr>
          <a:xfrm>
            <a:off x="4064424" y="10"/>
            <a:ext cx="4063788" cy="6857990"/>
          </a:xfrm>
          <a:prstGeom prst="rect">
            <a:avLst/>
          </a:prstGeom>
        </p:spPr>
      </p:pic>
      <p:pic>
        <p:nvPicPr>
          <p:cNvPr id="10" name="Picture 9">
            <a:extLst>
              <a:ext uri="{FF2B5EF4-FFF2-40B4-BE49-F238E27FC236}">
                <a16:creationId xmlns:a16="http://schemas.microsoft.com/office/drawing/2014/main" id="{8B1294BA-A204-A713-0D3C-6CE6797F3576}"/>
              </a:ext>
            </a:extLst>
          </p:cNvPr>
          <p:cNvPicPr>
            <a:picLocks noChangeAspect="1"/>
          </p:cNvPicPr>
          <p:nvPr/>
        </p:nvPicPr>
        <p:blipFill>
          <a:blip r:embed="rId5">
            <a:alphaModFix amt="60000"/>
          </a:blip>
          <a:srcRect l="4767" r="6459"/>
          <a:stretch>
            <a:fillRect/>
          </a:stretch>
        </p:blipFill>
        <p:spPr>
          <a:xfrm>
            <a:off x="8128212" y="10"/>
            <a:ext cx="4063788" cy="6857990"/>
          </a:xfrm>
          <a:prstGeom prst="rect">
            <a:avLst/>
          </a:prstGeom>
        </p:spPr>
      </p:pic>
      <p:sp>
        <p:nvSpPr>
          <p:cNvPr id="4" name="TextBox 3">
            <a:extLst>
              <a:ext uri="{FF2B5EF4-FFF2-40B4-BE49-F238E27FC236}">
                <a16:creationId xmlns:a16="http://schemas.microsoft.com/office/drawing/2014/main" id="{7BE3849E-D297-BA63-6232-578C4AB6CFD0}"/>
              </a:ext>
            </a:extLst>
          </p:cNvPr>
          <p:cNvSpPr txBox="1"/>
          <p:nvPr/>
        </p:nvSpPr>
        <p:spPr>
          <a:xfrm>
            <a:off x="1191966" y="3510476"/>
            <a:ext cx="9801854" cy="2614231"/>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dirty="0">
                <a:solidFill>
                  <a:srgbClr val="FFFFFF"/>
                </a:solidFill>
              </a:rPr>
              <a:t>Katy </a:t>
            </a:r>
            <a:r>
              <a:rPr lang="en-US" dirty="0" err="1">
                <a:solidFill>
                  <a:srgbClr val="FFFFFF"/>
                </a:solidFill>
              </a:rPr>
              <a:t>Merrington</a:t>
            </a:r>
            <a:r>
              <a:rPr lang="en-US" dirty="0">
                <a:solidFill>
                  <a:srgbClr val="FFFFFF"/>
                </a:solidFill>
              </a:rPr>
              <a:t>, </a:t>
            </a:r>
          </a:p>
          <a:p>
            <a:pPr algn="ctr">
              <a:lnSpc>
                <a:spcPct val="90000"/>
              </a:lnSpc>
              <a:spcBef>
                <a:spcPct val="0"/>
              </a:spcBef>
              <a:spcAft>
                <a:spcPts val="600"/>
              </a:spcAft>
            </a:pPr>
            <a:r>
              <a:rPr lang="en-US" dirty="0">
                <a:solidFill>
                  <a:srgbClr val="FFFFFF"/>
                </a:solidFill>
              </a:rPr>
              <a:t> Cultural Gardener</a:t>
            </a:r>
          </a:p>
          <a:p>
            <a:pPr algn="ctr">
              <a:lnSpc>
                <a:spcPct val="90000"/>
              </a:lnSpc>
              <a:spcBef>
                <a:spcPct val="0"/>
              </a:spcBef>
              <a:spcAft>
                <a:spcPts val="600"/>
              </a:spcAft>
            </a:pPr>
            <a:r>
              <a:rPr lang="en-US" dirty="0">
                <a:solidFill>
                  <a:srgbClr val="FFFFFF"/>
                </a:solidFill>
              </a:rPr>
              <a:t>Hepworth Wakefield </a:t>
            </a:r>
          </a:p>
        </p:txBody>
      </p:sp>
    </p:spTree>
    <p:extLst>
      <p:ext uri="{BB962C8B-B14F-4D97-AF65-F5344CB8AC3E}">
        <p14:creationId xmlns:p14="http://schemas.microsoft.com/office/powerpoint/2010/main" val="1989357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FE55B3F-4634-4A41-B146-E6251581E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F1129B3-1A05-E3CA-A58A-F10BEC8D5BA1}"/>
              </a:ext>
            </a:extLst>
          </p:cNvPr>
          <p:cNvPicPr>
            <a:picLocks noChangeAspect="1"/>
          </p:cNvPicPr>
          <p:nvPr/>
        </p:nvPicPr>
        <p:blipFill>
          <a:blip r:embed="rId2"/>
          <a:srcRect l="28119" r="2793" b="-1"/>
          <a:stretch>
            <a:fillRect/>
          </a:stretch>
        </p:blipFill>
        <p:spPr>
          <a:xfrm>
            <a:off x="20" y="638177"/>
            <a:ext cx="3017500" cy="5581644"/>
          </a:xfrm>
          <a:prstGeom prst="rect">
            <a:avLst/>
          </a:prstGeom>
        </p:spPr>
      </p:pic>
      <p:pic>
        <p:nvPicPr>
          <p:cNvPr id="13" name="Picture 12">
            <a:extLst>
              <a:ext uri="{FF2B5EF4-FFF2-40B4-BE49-F238E27FC236}">
                <a16:creationId xmlns:a16="http://schemas.microsoft.com/office/drawing/2014/main" id="{3C0CCF2F-334B-655F-BD9A-5ABA6CBE6192}"/>
              </a:ext>
            </a:extLst>
          </p:cNvPr>
          <p:cNvPicPr>
            <a:picLocks noChangeAspect="1"/>
          </p:cNvPicPr>
          <p:nvPr/>
        </p:nvPicPr>
        <p:blipFill>
          <a:blip r:embed="rId3"/>
          <a:srcRect l="5659" r="18101"/>
          <a:stretch>
            <a:fillRect/>
          </a:stretch>
        </p:blipFill>
        <p:spPr>
          <a:xfrm>
            <a:off x="3171272" y="638179"/>
            <a:ext cx="5849456" cy="5581644"/>
          </a:xfrm>
          <a:prstGeom prst="rect">
            <a:avLst/>
          </a:prstGeom>
        </p:spPr>
      </p:pic>
      <p:pic>
        <p:nvPicPr>
          <p:cNvPr id="9" name="Picture 8">
            <a:extLst>
              <a:ext uri="{FF2B5EF4-FFF2-40B4-BE49-F238E27FC236}">
                <a16:creationId xmlns:a16="http://schemas.microsoft.com/office/drawing/2014/main" id="{D3B9E5C3-DF22-CA64-595C-8BF63287A7D8}"/>
              </a:ext>
            </a:extLst>
          </p:cNvPr>
          <p:cNvPicPr>
            <a:picLocks noChangeAspect="1"/>
          </p:cNvPicPr>
          <p:nvPr/>
        </p:nvPicPr>
        <p:blipFill>
          <a:blip r:embed="rId4"/>
          <a:srcRect l="18211" r="9706" b="-1"/>
          <a:stretch>
            <a:fillRect/>
          </a:stretch>
        </p:blipFill>
        <p:spPr>
          <a:xfrm>
            <a:off x="9174480" y="638178"/>
            <a:ext cx="3017520" cy="5581644"/>
          </a:xfrm>
          <a:prstGeom prst="rect">
            <a:avLst/>
          </a:prstGeom>
        </p:spPr>
      </p:pic>
      <p:sp>
        <p:nvSpPr>
          <p:cNvPr id="44" name="Rectangle 43">
            <a:extLst>
              <a:ext uri="{FF2B5EF4-FFF2-40B4-BE49-F238E27FC236}">
                <a16:creationId xmlns:a16="http://schemas.microsoft.com/office/drawing/2014/main" id="{5CD271E5-55BF-4266-A3A7-CFCC3051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411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49873279-1B1A-EC24-075D-2BABA1A0FA31}"/>
              </a:ext>
            </a:extLst>
          </p:cNvPr>
          <p:cNvPicPr>
            <a:picLocks noChangeAspect="1"/>
          </p:cNvPicPr>
          <p:nvPr/>
        </p:nvPicPr>
        <p:blipFill>
          <a:blip r:embed="rId2"/>
          <a:srcRect l="26230" r="14436" b="-1"/>
          <a:stretch>
            <a:fillRect/>
          </a:stretch>
        </p:blipFill>
        <p:spPr>
          <a:xfrm>
            <a:off x="20" y="10"/>
            <a:ext cx="6095980" cy="6857990"/>
          </a:xfrm>
          <a:prstGeom prst="rect">
            <a:avLst/>
          </a:prstGeom>
        </p:spPr>
      </p:pic>
      <p:pic>
        <p:nvPicPr>
          <p:cNvPr id="5" name="Picture 4">
            <a:extLst>
              <a:ext uri="{FF2B5EF4-FFF2-40B4-BE49-F238E27FC236}">
                <a16:creationId xmlns:a16="http://schemas.microsoft.com/office/drawing/2014/main" id="{7AC7D1A1-68A6-745F-6435-65A0CCCDDCD7}"/>
              </a:ext>
            </a:extLst>
          </p:cNvPr>
          <p:cNvPicPr>
            <a:picLocks noChangeAspect="1"/>
          </p:cNvPicPr>
          <p:nvPr/>
        </p:nvPicPr>
        <p:blipFill>
          <a:blip r:embed="rId3"/>
          <a:srcRect l="24139" r="20305"/>
          <a:stretch>
            <a:fillRect/>
          </a:stretch>
        </p:blipFill>
        <p:spPr>
          <a:xfrm>
            <a:off x="6096000" y="10"/>
            <a:ext cx="6096000" cy="6857990"/>
          </a:xfrm>
          <a:prstGeom prst="rect">
            <a:avLst/>
          </a:prstGeom>
        </p:spPr>
      </p:pic>
    </p:spTree>
    <p:extLst>
      <p:ext uri="{BB962C8B-B14F-4D97-AF65-F5344CB8AC3E}">
        <p14:creationId xmlns:p14="http://schemas.microsoft.com/office/powerpoint/2010/main" val="3120568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1EC0A6-B1D3-74DA-0BE0-AE707369205B}"/>
              </a:ext>
            </a:extLst>
          </p:cNvPr>
          <p:cNvPicPr>
            <a:picLocks noChangeAspect="1"/>
          </p:cNvPicPr>
          <p:nvPr/>
        </p:nvPicPr>
        <p:blipFill>
          <a:blip r:embed="rId2"/>
          <a:stretch>
            <a:fillRect/>
          </a:stretch>
        </p:blipFill>
        <p:spPr>
          <a:xfrm>
            <a:off x="265329" y="410597"/>
            <a:ext cx="7772400" cy="4678831"/>
          </a:xfrm>
          <a:prstGeom prst="rect">
            <a:avLst/>
          </a:prstGeom>
        </p:spPr>
      </p:pic>
      <p:sp>
        <p:nvSpPr>
          <p:cNvPr id="6" name="TextBox 5">
            <a:extLst>
              <a:ext uri="{FF2B5EF4-FFF2-40B4-BE49-F238E27FC236}">
                <a16:creationId xmlns:a16="http://schemas.microsoft.com/office/drawing/2014/main" id="{98FD868B-230A-9FF3-D65C-2AE57A10358C}"/>
              </a:ext>
            </a:extLst>
          </p:cNvPr>
          <p:cNvSpPr txBox="1"/>
          <p:nvPr/>
        </p:nvSpPr>
        <p:spPr>
          <a:xfrm>
            <a:off x="235950" y="5580530"/>
            <a:ext cx="11491929" cy="923330"/>
          </a:xfrm>
          <a:prstGeom prst="rect">
            <a:avLst/>
          </a:prstGeom>
          <a:noFill/>
        </p:spPr>
        <p:txBody>
          <a:bodyPr wrap="none" rtlCol="0">
            <a:spAutoFit/>
          </a:bodyPr>
          <a:lstStyle/>
          <a:p>
            <a:r>
              <a:rPr lang="en-US" dirty="0"/>
              <a:t>Errol Fernandes Art Curator, Painter, Photographer, Fashion Designer, Education Tate and V&amp;A, Art Psychotherapist </a:t>
            </a:r>
          </a:p>
          <a:p>
            <a:r>
              <a:rPr lang="en-US" dirty="0"/>
              <a:t>Artist Gardener at the Horniman Museum, Anthropology and Natural History Museum</a:t>
            </a:r>
          </a:p>
          <a:p>
            <a:r>
              <a:rPr lang="en-US" dirty="0"/>
              <a:t>Plant Communities of People and Biodiversity</a:t>
            </a:r>
          </a:p>
        </p:txBody>
      </p:sp>
      <p:pic>
        <p:nvPicPr>
          <p:cNvPr id="8" name="Picture 7">
            <a:extLst>
              <a:ext uri="{FF2B5EF4-FFF2-40B4-BE49-F238E27FC236}">
                <a16:creationId xmlns:a16="http://schemas.microsoft.com/office/drawing/2014/main" id="{1CF1E750-5E41-8E30-AD95-D20580AA1E19}"/>
              </a:ext>
            </a:extLst>
          </p:cNvPr>
          <p:cNvPicPr>
            <a:picLocks noChangeAspect="1"/>
          </p:cNvPicPr>
          <p:nvPr/>
        </p:nvPicPr>
        <p:blipFill>
          <a:blip r:embed="rId3"/>
          <a:stretch>
            <a:fillRect/>
          </a:stretch>
        </p:blipFill>
        <p:spPr>
          <a:xfrm>
            <a:off x="8231134" y="282476"/>
            <a:ext cx="3426597" cy="4935071"/>
          </a:xfrm>
          <a:prstGeom prst="rect">
            <a:avLst/>
          </a:prstGeom>
        </p:spPr>
      </p:pic>
    </p:spTree>
    <p:extLst>
      <p:ext uri="{BB962C8B-B14F-4D97-AF65-F5344CB8AC3E}">
        <p14:creationId xmlns:p14="http://schemas.microsoft.com/office/powerpoint/2010/main" val="3968116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3D6E7C-407B-74FC-67CF-D8D2FB0FFAFD}"/>
              </a:ext>
            </a:extLst>
          </p:cNvPr>
          <p:cNvSpPr txBox="1"/>
          <p:nvPr/>
        </p:nvSpPr>
        <p:spPr>
          <a:xfrm>
            <a:off x="317770" y="905232"/>
            <a:ext cx="11556460" cy="5047536"/>
          </a:xfrm>
          <a:prstGeom prst="rect">
            <a:avLst/>
          </a:prstGeom>
          <a:noFill/>
        </p:spPr>
        <p:txBody>
          <a:bodyPr wrap="square" rtlCol="0">
            <a:spAutoFit/>
          </a:bodyPr>
          <a:lstStyle/>
          <a:p>
            <a:r>
              <a:rPr lang="en-US" sz="2800" dirty="0" err="1"/>
              <a:t>Decolonising</a:t>
            </a:r>
            <a:r>
              <a:rPr lang="en-US" sz="2800" dirty="0"/>
              <a:t> gardening is a cooperative shared practice which cultivates biodiversity and values of regeneration and reciprocity. It supports equitable relationships with land use and supports the rights of nature. It also promotes ecological justice and the making of new ecosystems. It involves the cultivation of shared commons for food sanctuaries and the saving of seed as well as organic soil production.  </a:t>
            </a:r>
          </a:p>
          <a:p>
            <a:endParaRPr lang="en-US" sz="2800" dirty="0"/>
          </a:p>
          <a:p>
            <a:r>
              <a:rPr lang="en-US" sz="2800" dirty="0"/>
              <a:t>Critical engagement with gardening’s hierarchies of separation, regimentation, compliance and normativity. Local plants and local people cultivating gardens as a civic practice of regeneration. </a:t>
            </a:r>
          </a:p>
          <a:p>
            <a:endParaRPr lang="en-US" sz="2400" dirty="0"/>
          </a:p>
          <a:p>
            <a:endParaRPr lang="en-US" dirty="0"/>
          </a:p>
        </p:txBody>
      </p:sp>
    </p:spTree>
    <p:extLst>
      <p:ext uri="{BB962C8B-B14F-4D97-AF65-F5344CB8AC3E}">
        <p14:creationId xmlns:p14="http://schemas.microsoft.com/office/powerpoint/2010/main" val="3536356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08AEDE9C-16E6-5723-9E33-F3C58F9E0F50}"/>
              </a:ext>
            </a:extLst>
          </p:cNvPr>
          <p:cNvPicPr>
            <a:picLocks noChangeAspect="1"/>
          </p:cNvPicPr>
          <p:nvPr/>
        </p:nvPicPr>
        <p:blipFill rotWithShape="1">
          <a:blip r:embed="rId3"/>
          <a:srcRect l="17107" r="19582" b="-2"/>
          <a:stretch/>
        </p:blipFill>
        <p:spPr>
          <a:xfrm>
            <a:off x="191086" y="171715"/>
            <a:ext cx="5813197" cy="6129087"/>
          </a:xfrm>
          <a:prstGeom prst="rect">
            <a:avLst/>
          </a:prstGeom>
        </p:spPr>
      </p:pic>
      <p:pic>
        <p:nvPicPr>
          <p:cNvPr id="6" name="Picture 5">
            <a:extLst>
              <a:ext uri="{FF2B5EF4-FFF2-40B4-BE49-F238E27FC236}">
                <a16:creationId xmlns:a16="http://schemas.microsoft.com/office/drawing/2014/main" id="{4D9D2816-79D5-7260-409E-B3E0211AF000}"/>
              </a:ext>
            </a:extLst>
          </p:cNvPr>
          <p:cNvPicPr>
            <a:picLocks noChangeAspect="1"/>
          </p:cNvPicPr>
          <p:nvPr/>
        </p:nvPicPr>
        <p:blipFill rotWithShape="1">
          <a:blip r:embed="rId4"/>
          <a:srcRect t="9682"/>
          <a:stretch/>
        </p:blipFill>
        <p:spPr>
          <a:xfrm>
            <a:off x="6196929" y="171716"/>
            <a:ext cx="5803986" cy="3171422"/>
          </a:xfrm>
          <a:prstGeom prst="rect">
            <a:avLst/>
          </a:prstGeom>
        </p:spPr>
      </p:pic>
      <p:pic>
        <p:nvPicPr>
          <p:cNvPr id="5" name="Picture 4">
            <a:extLst>
              <a:ext uri="{FF2B5EF4-FFF2-40B4-BE49-F238E27FC236}">
                <a16:creationId xmlns:a16="http://schemas.microsoft.com/office/drawing/2014/main" id="{A4B0A5D4-A5A8-F454-E1DC-A8604F0FDEC1}"/>
              </a:ext>
            </a:extLst>
          </p:cNvPr>
          <p:cNvPicPr>
            <a:picLocks noChangeAspect="1"/>
          </p:cNvPicPr>
          <p:nvPr/>
        </p:nvPicPr>
        <p:blipFill rotWithShape="1">
          <a:blip r:embed="rId5"/>
          <a:srcRect t="14142" b="13728"/>
          <a:stretch/>
        </p:blipFill>
        <p:spPr>
          <a:xfrm>
            <a:off x="6196929" y="3514856"/>
            <a:ext cx="5786386" cy="2785950"/>
          </a:xfrm>
          <a:prstGeom prst="rect">
            <a:avLst/>
          </a:prstGeom>
        </p:spPr>
      </p:pic>
      <p:sp>
        <p:nvSpPr>
          <p:cNvPr id="2" name="TextBox 1">
            <a:extLst>
              <a:ext uri="{FF2B5EF4-FFF2-40B4-BE49-F238E27FC236}">
                <a16:creationId xmlns:a16="http://schemas.microsoft.com/office/drawing/2014/main" id="{92CE5089-458D-3B3E-81A6-011B8CD2A44C}"/>
              </a:ext>
            </a:extLst>
          </p:cNvPr>
          <p:cNvSpPr txBox="1"/>
          <p:nvPr/>
        </p:nvSpPr>
        <p:spPr>
          <a:xfrm>
            <a:off x="0" y="6394733"/>
            <a:ext cx="9477082" cy="369332"/>
          </a:xfrm>
          <a:prstGeom prst="rect">
            <a:avLst/>
          </a:prstGeom>
          <a:noFill/>
        </p:spPr>
        <p:txBody>
          <a:bodyPr wrap="none" rtlCol="0">
            <a:spAutoFit/>
          </a:bodyPr>
          <a:lstStyle/>
          <a:p>
            <a:r>
              <a:rPr lang="en-US" dirty="0"/>
              <a:t>Community Gardens in Berlin for culture, dialogue, skill building cafes, festivals and sanctuary.</a:t>
            </a:r>
          </a:p>
        </p:txBody>
      </p:sp>
    </p:spTree>
    <p:extLst>
      <p:ext uri="{BB962C8B-B14F-4D97-AF65-F5344CB8AC3E}">
        <p14:creationId xmlns:p14="http://schemas.microsoft.com/office/powerpoint/2010/main" val="257735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sign next to a plant&#10;&#10;Description automatically generated">
            <a:extLst>
              <a:ext uri="{FF2B5EF4-FFF2-40B4-BE49-F238E27FC236}">
                <a16:creationId xmlns:a16="http://schemas.microsoft.com/office/drawing/2014/main" id="{6B2C68AF-268F-4AF4-84D0-16FCF5CFE36F}"/>
              </a:ext>
            </a:extLst>
          </p:cNvPr>
          <p:cNvPicPr>
            <a:picLocks noChangeAspect="1"/>
          </p:cNvPicPr>
          <p:nvPr/>
        </p:nvPicPr>
        <p:blipFill rotWithShape="1">
          <a:blip r:embed="rId2"/>
          <a:srcRect t="1672" r="-2" b="-2"/>
          <a:stretch/>
        </p:blipFill>
        <p:spPr>
          <a:xfrm>
            <a:off x="198739" y="171717"/>
            <a:ext cx="5804105" cy="3167426"/>
          </a:xfrm>
          <a:prstGeom prst="rect">
            <a:avLst/>
          </a:prstGeom>
        </p:spPr>
      </p:pic>
      <p:pic>
        <p:nvPicPr>
          <p:cNvPr id="6" name="Picture 5">
            <a:extLst>
              <a:ext uri="{FF2B5EF4-FFF2-40B4-BE49-F238E27FC236}">
                <a16:creationId xmlns:a16="http://schemas.microsoft.com/office/drawing/2014/main" id="{CABBFFFA-7EC7-1DFF-0A73-32A4CB5CBA2E}"/>
              </a:ext>
            </a:extLst>
          </p:cNvPr>
          <p:cNvPicPr>
            <a:picLocks noChangeAspect="1"/>
          </p:cNvPicPr>
          <p:nvPr/>
        </p:nvPicPr>
        <p:blipFill rotWithShape="1">
          <a:blip r:embed="rId3"/>
          <a:srcRect t="19063" r="-1" b="39963"/>
          <a:stretch/>
        </p:blipFill>
        <p:spPr>
          <a:xfrm>
            <a:off x="6195373" y="171717"/>
            <a:ext cx="5797883" cy="3167426"/>
          </a:xfrm>
          <a:prstGeom prst="rect">
            <a:avLst/>
          </a:prstGeom>
        </p:spPr>
      </p:pic>
      <p:pic>
        <p:nvPicPr>
          <p:cNvPr id="4" name="Picture 3">
            <a:extLst>
              <a:ext uri="{FF2B5EF4-FFF2-40B4-BE49-F238E27FC236}">
                <a16:creationId xmlns:a16="http://schemas.microsoft.com/office/drawing/2014/main" id="{7FA661B9-EDD4-A8B1-CD5A-DEE95D29961B}"/>
              </a:ext>
            </a:extLst>
          </p:cNvPr>
          <p:cNvPicPr>
            <a:picLocks noChangeAspect="1"/>
          </p:cNvPicPr>
          <p:nvPr/>
        </p:nvPicPr>
        <p:blipFill rotWithShape="1">
          <a:blip r:embed="rId4"/>
          <a:srcRect r="-2" b="14543"/>
          <a:stretch/>
        </p:blipFill>
        <p:spPr>
          <a:xfrm>
            <a:off x="198739" y="3510858"/>
            <a:ext cx="5804105" cy="2789948"/>
          </a:xfrm>
          <a:prstGeom prst="rect">
            <a:avLst/>
          </a:prstGeom>
        </p:spPr>
      </p:pic>
      <p:pic>
        <p:nvPicPr>
          <p:cNvPr id="5" name="Picture 4">
            <a:extLst>
              <a:ext uri="{FF2B5EF4-FFF2-40B4-BE49-F238E27FC236}">
                <a16:creationId xmlns:a16="http://schemas.microsoft.com/office/drawing/2014/main" id="{454EA28E-FCB6-0CE6-F143-207F8DB52FAA}"/>
              </a:ext>
            </a:extLst>
          </p:cNvPr>
          <p:cNvPicPr>
            <a:picLocks noChangeAspect="1"/>
          </p:cNvPicPr>
          <p:nvPr/>
        </p:nvPicPr>
        <p:blipFill rotWithShape="1">
          <a:blip r:embed="rId5"/>
          <a:srcRect r="2" b="27911"/>
          <a:stretch/>
        </p:blipFill>
        <p:spPr>
          <a:xfrm>
            <a:off x="6195372" y="3510858"/>
            <a:ext cx="5797883" cy="2789948"/>
          </a:xfrm>
          <a:prstGeom prst="rect">
            <a:avLst/>
          </a:prstGeom>
        </p:spPr>
      </p:pic>
    </p:spTree>
    <p:extLst>
      <p:ext uri="{BB962C8B-B14F-4D97-AF65-F5344CB8AC3E}">
        <p14:creationId xmlns:p14="http://schemas.microsoft.com/office/powerpoint/2010/main" val="2124397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6D33BE1-CA81-3DC3-CF93-5B3280125516}"/>
              </a:ext>
            </a:extLst>
          </p:cNvPr>
          <p:cNvSpPr txBox="1"/>
          <p:nvPr/>
        </p:nvSpPr>
        <p:spPr>
          <a:xfrm>
            <a:off x="74428" y="542261"/>
            <a:ext cx="5627752" cy="5726018"/>
          </a:xfrm>
          <a:prstGeom prst="rect">
            <a:avLst/>
          </a:prstGeom>
        </p:spPr>
        <p:txBody>
          <a:bodyPr vert="horz" lIns="91440" tIns="45720" rIns="91440" bIns="45720" rtlCol="0">
            <a:normAutofit lnSpcReduction="10000"/>
          </a:bodyPr>
          <a:lstStyle/>
          <a:p>
            <a:pPr>
              <a:lnSpc>
                <a:spcPct val="90000"/>
              </a:lnSpc>
              <a:spcAft>
                <a:spcPts val="600"/>
              </a:spcAft>
            </a:pPr>
            <a:r>
              <a:rPr lang="en-US" b="1" dirty="0">
                <a:solidFill>
                  <a:schemeClr val="tx1">
                    <a:lumMod val="85000"/>
                    <a:lumOff val="15000"/>
                  </a:schemeClr>
                </a:solidFill>
              </a:rPr>
              <a:t>Incredible Edible </a:t>
            </a:r>
          </a:p>
          <a:p>
            <a:pPr>
              <a:lnSpc>
                <a:spcPct val="90000"/>
              </a:lnSpc>
              <a:spcAft>
                <a:spcPts val="600"/>
              </a:spcAft>
            </a:pPr>
            <a:endParaRPr lang="en-US" sz="1400" b="1" dirty="0">
              <a:solidFill>
                <a:schemeClr val="tx1">
                  <a:lumMod val="85000"/>
                  <a:lumOff val="15000"/>
                </a:schemeClr>
              </a:solidFill>
            </a:endParaRPr>
          </a:p>
          <a:p>
            <a:pPr>
              <a:lnSpc>
                <a:spcPct val="90000"/>
              </a:lnSpc>
              <a:spcAft>
                <a:spcPts val="600"/>
              </a:spcAft>
            </a:pPr>
            <a:r>
              <a:rPr lang="en-US" sz="2000" dirty="0">
                <a:solidFill>
                  <a:schemeClr val="tx1">
                    <a:lumMod val="85000"/>
                    <a:lumOff val="15000"/>
                  </a:schemeClr>
                </a:solidFill>
              </a:rPr>
              <a:t>Learning survival skills to ensure food security. This is not only about growing for ourselves, but also growing for others so that community gardens in parks, schools, and in public shared spaces are vital to develop networks of growers in localities and open-source food.</a:t>
            </a:r>
          </a:p>
          <a:p>
            <a:pPr>
              <a:lnSpc>
                <a:spcPct val="90000"/>
              </a:lnSpc>
              <a:spcAft>
                <a:spcPts val="600"/>
              </a:spcAft>
            </a:pPr>
            <a:r>
              <a:rPr lang="en-US" sz="2000" dirty="0">
                <a:solidFill>
                  <a:schemeClr val="tx1">
                    <a:lumMod val="85000"/>
                    <a:lumOff val="15000"/>
                  </a:schemeClr>
                </a:solidFill>
              </a:rPr>
              <a:t>Consider as an example Todmorden garden in Yorkshire, which is a community of 17 000 people who are liberating public spaces and repurposing them for growing food. </a:t>
            </a:r>
          </a:p>
          <a:p>
            <a:pPr>
              <a:lnSpc>
                <a:spcPct val="90000"/>
              </a:lnSpc>
              <a:spcAft>
                <a:spcPts val="600"/>
              </a:spcAft>
            </a:pPr>
            <a:r>
              <a:rPr lang="en-US" sz="2000" dirty="0">
                <a:solidFill>
                  <a:schemeClr val="tx1">
                    <a:lumMod val="85000"/>
                    <a:lumOff val="15000"/>
                  </a:schemeClr>
                </a:solidFill>
              </a:rPr>
              <a:t>The town is a now a destination for vegetable tourism, a place to visit for organic growers who wish to learn from this model. </a:t>
            </a:r>
          </a:p>
          <a:p>
            <a:pPr>
              <a:lnSpc>
                <a:spcPct val="90000"/>
              </a:lnSpc>
              <a:spcAft>
                <a:spcPts val="600"/>
              </a:spcAft>
            </a:pPr>
            <a:r>
              <a:rPr lang="en-US" sz="2000" dirty="0">
                <a:solidFill>
                  <a:schemeClr val="tx1">
                    <a:lumMod val="85000"/>
                    <a:lumOff val="15000"/>
                  </a:schemeClr>
                </a:solidFill>
              </a:rPr>
              <a:t>There are no boundaries in the community garden, only more and more places to grow, to meet people, share skills and create meals together. Food is a unifying theme in the project, so if you eat you are in, and everyone has a place at the table.</a:t>
            </a:r>
          </a:p>
          <a:p>
            <a:pPr indent="-228600">
              <a:lnSpc>
                <a:spcPct val="90000"/>
              </a:lnSpc>
              <a:spcAft>
                <a:spcPts val="600"/>
              </a:spcAft>
              <a:buFont typeface="Arial" panose="020B0604020202020204" pitchFamily="34" charset="0"/>
              <a:buChar char="•"/>
            </a:pPr>
            <a:endParaRPr lang="en-US" sz="2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2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4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300" dirty="0">
              <a:solidFill>
                <a:schemeClr val="tx1">
                  <a:lumMod val="85000"/>
                  <a:lumOff val="15000"/>
                </a:schemeClr>
              </a:solidFill>
            </a:endParaRPr>
          </a:p>
        </p:txBody>
      </p:sp>
      <p:pic>
        <p:nvPicPr>
          <p:cNvPr id="8" name="Picture 7" descr="A person working in a garden&#10;&#10;Description automatically generated">
            <a:extLst>
              <a:ext uri="{FF2B5EF4-FFF2-40B4-BE49-F238E27FC236}">
                <a16:creationId xmlns:a16="http://schemas.microsoft.com/office/drawing/2014/main" id="{EB39E2FA-1167-2062-7DA3-A5285C43F9FC}"/>
              </a:ext>
            </a:extLst>
          </p:cNvPr>
          <p:cNvPicPr>
            <a:picLocks noChangeAspect="1"/>
          </p:cNvPicPr>
          <p:nvPr/>
        </p:nvPicPr>
        <p:blipFill rotWithShape="1">
          <a:blip r:embed="rId2"/>
          <a:srcRect t="6896" r="3" b="3"/>
          <a:stretch/>
        </p:blipFill>
        <p:spPr>
          <a:xfrm>
            <a:off x="5702191" y="1"/>
            <a:ext cx="6489817" cy="3428999"/>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6" name="Picture 5" descr="A garden with plants in it&#10;&#10;Description automatically generated">
            <a:extLst>
              <a:ext uri="{FF2B5EF4-FFF2-40B4-BE49-F238E27FC236}">
                <a16:creationId xmlns:a16="http://schemas.microsoft.com/office/drawing/2014/main" id="{D1EAABA0-D760-70EE-A5EB-938863F70B16}"/>
              </a:ext>
            </a:extLst>
          </p:cNvPr>
          <p:cNvPicPr>
            <a:picLocks noChangeAspect="1"/>
          </p:cNvPicPr>
          <p:nvPr/>
        </p:nvPicPr>
        <p:blipFill rotWithShape="1">
          <a:blip r:embed="rId3"/>
          <a:srcRect r="-1" b="24112"/>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1221459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719AA35B-FFC2-914A-1186-A6AB190E1654}"/>
              </a:ext>
            </a:extLst>
          </p:cNvPr>
          <p:cNvPicPr>
            <a:picLocks noChangeAspect="1"/>
          </p:cNvPicPr>
          <p:nvPr/>
        </p:nvPicPr>
        <p:blipFill>
          <a:blip r:embed="rId2"/>
          <a:srcRect t="19"/>
          <a:stretch>
            <a:fillRect/>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C1CFC7EA-63B4-E19B-B6D3-1730716D93C6}"/>
              </a:ext>
            </a:extLst>
          </p:cNvPr>
          <p:cNvSpPr txBox="1"/>
          <p:nvPr/>
        </p:nvSpPr>
        <p:spPr>
          <a:xfrm>
            <a:off x="956930" y="5518298"/>
            <a:ext cx="1792286" cy="369332"/>
          </a:xfrm>
          <a:prstGeom prst="rect">
            <a:avLst/>
          </a:prstGeom>
          <a:noFill/>
        </p:spPr>
        <p:txBody>
          <a:bodyPr wrap="none" rtlCol="0">
            <a:spAutoFit/>
          </a:bodyPr>
          <a:lstStyle/>
          <a:p>
            <a:r>
              <a:rPr lang="en-US" dirty="0">
                <a:solidFill>
                  <a:schemeClr val="bg1"/>
                </a:solidFill>
              </a:rPr>
              <a:t>Jamaica Kincaid</a:t>
            </a:r>
          </a:p>
        </p:txBody>
      </p:sp>
    </p:spTree>
    <p:extLst>
      <p:ext uri="{BB962C8B-B14F-4D97-AF65-F5344CB8AC3E}">
        <p14:creationId xmlns:p14="http://schemas.microsoft.com/office/powerpoint/2010/main" val="3139055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06B1D7B5-158B-5278-C550-48202BA97983}"/>
              </a:ext>
            </a:extLst>
          </p:cNvPr>
          <p:cNvPicPr>
            <a:picLocks noChangeAspect="1"/>
          </p:cNvPicPr>
          <p:nvPr/>
        </p:nvPicPr>
        <p:blipFill>
          <a:blip r:embed="rId2"/>
          <a:srcRect r="2" b="22266"/>
          <a:stretch>
            <a:fillRect/>
          </a:stretch>
        </p:blipFill>
        <p:spPr>
          <a:xfrm>
            <a:off x="321730" y="321732"/>
            <a:ext cx="5674897" cy="3017405"/>
          </a:xfrm>
          <a:prstGeom prst="rect">
            <a:avLst/>
          </a:prstGeom>
        </p:spPr>
      </p:pic>
      <p:pic>
        <p:nvPicPr>
          <p:cNvPr id="5" name="Picture 4">
            <a:extLst>
              <a:ext uri="{FF2B5EF4-FFF2-40B4-BE49-F238E27FC236}">
                <a16:creationId xmlns:a16="http://schemas.microsoft.com/office/drawing/2014/main" id="{F7043532-B3E7-27D5-6DE6-C13D1455D22D}"/>
              </a:ext>
            </a:extLst>
          </p:cNvPr>
          <p:cNvPicPr>
            <a:picLocks noChangeAspect="1"/>
          </p:cNvPicPr>
          <p:nvPr/>
        </p:nvPicPr>
        <p:blipFill>
          <a:blip r:embed="rId3"/>
          <a:srcRect t="26737" r="-2" b="5915"/>
          <a:stretch>
            <a:fillRect/>
          </a:stretch>
        </p:blipFill>
        <p:spPr>
          <a:xfrm>
            <a:off x="321730" y="3510853"/>
            <a:ext cx="5674897" cy="2789954"/>
          </a:xfrm>
          <a:prstGeom prst="rect">
            <a:avLst/>
          </a:prstGeom>
        </p:spPr>
      </p:pic>
      <p:pic>
        <p:nvPicPr>
          <p:cNvPr id="9" name="Picture 8">
            <a:extLst>
              <a:ext uri="{FF2B5EF4-FFF2-40B4-BE49-F238E27FC236}">
                <a16:creationId xmlns:a16="http://schemas.microsoft.com/office/drawing/2014/main" id="{8B9106A4-D3CE-9236-9274-0E422016E54F}"/>
              </a:ext>
            </a:extLst>
          </p:cNvPr>
          <p:cNvPicPr>
            <a:picLocks noChangeAspect="1"/>
          </p:cNvPicPr>
          <p:nvPr/>
        </p:nvPicPr>
        <p:blipFill>
          <a:blip r:embed="rId4"/>
          <a:srcRect t="22034"/>
          <a:stretch>
            <a:fillRect/>
          </a:stretch>
        </p:blipFill>
        <p:spPr>
          <a:xfrm>
            <a:off x="6195373" y="321733"/>
            <a:ext cx="5674897" cy="5979074"/>
          </a:xfrm>
          <a:prstGeom prst="rect">
            <a:avLst/>
          </a:prstGeom>
        </p:spPr>
      </p:pic>
    </p:spTree>
    <p:extLst>
      <p:ext uri="{BB962C8B-B14F-4D97-AF65-F5344CB8AC3E}">
        <p14:creationId xmlns:p14="http://schemas.microsoft.com/office/powerpoint/2010/main" val="1124856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725A16A-8B39-42F3-BB7D-148E03C1B54D}"/>
              </a:ext>
            </a:extLst>
          </p:cNvPr>
          <p:cNvPicPr>
            <a:picLocks noChangeAspect="1"/>
          </p:cNvPicPr>
          <p:nvPr/>
        </p:nvPicPr>
        <p:blipFill>
          <a:blip r:embed="rId2"/>
          <a:srcRect l="11872" r="15806" b="-1"/>
          <a:stretch>
            <a:fillRect/>
          </a:stretch>
        </p:blipFill>
        <p:spPr>
          <a:xfrm>
            <a:off x="643467" y="643467"/>
            <a:ext cx="5372099" cy="5571066"/>
          </a:xfrm>
          <a:prstGeom prst="rect">
            <a:avLst/>
          </a:prstGeom>
        </p:spPr>
      </p:pic>
      <p:pic>
        <p:nvPicPr>
          <p:cNvPr id="7" name="Picture 6">
            <a:extLst>
              <a:ext uri="{FF2B5EF4-FFF2-40B4-BE49-F238E27FC236}">
                <a16:creationId xmlns:a16="http://schemas.microsoft.com/office/drawing/2014/main" id="{E8770C94-404D-70AC-D84F-A71D4912FC55}"/>
              </a:ext>
            </a:extLst>
          </p:cNvPr>
          <p:cNvPicPr>
            <a:picLocks noChangeAspect="1"/>
          </p:cNvPicPr>
          <p:nvPr/>
        </p:nvPicPr>
        <p:blipFill>
          <a:blip r:embed="rId3"/>
          <a:srcRect l="6245" r="21433" b="-1"/>
          <a:stretch>
            <a:fillRect/>
          </a:stretch>
        </p:blipFill>
        <p:spPr>
          <a:xfrm>
            <a:off x="6176432" y="643467"/>
            <a:ext cx="5372100" cy="5571066"/>
          </a:xfrm>
          <a:prstGeom prst="rect">
            <a:avLst/>
          </a:prstGeom>
        </p:spPr>
      </p:pic>
    </p:spTree>
    <p:extLst>
      <p:ext uri="{BB962C8B-B14F-4D97-AF65-F5344CB8AC3E}">
        <p14:creationId xmlns:p14="http://schemas.microsoft.com/office/powerpoint/2010/main" val="800940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156E26D-570F-800F-8C21-9392222F2584}"/>
              </a:ext>
            </a:extLst>
          </p:cNvPr>
          <p:cNvPicPr>
            <a:picLocks noChangeAspect="1"/>
          </p:cNvPicPr>
          <p:nvPr/>
        </p:nvPicPr>
        <p:blipFill>
          <a:blip r:embed="rId2"/>
          <a:srcRect l="7777" r="6794" b="-1"/>
          <a:stretch>
            <a:fillRect/>
          </a:stretch>
        </p:blipFill>
        <p:spPr>
          <a:xfrm>
            <a:off x="20" y="-1"/>
            <a:ext cx="7998205" cy="6858000"/>
          </a:xfrm>
          <a:prstGeom prst="rect">
            <a:avLst/>
          </a:prstGeom>
        </p:spPr>
      </p:pic>
      <p:pic>
        <p:nvPicPr>
          <p:cNvPr id="7" name="Picture 6">
            <a:extLst>
              <a:ext uri="{FF2B5EF4-FFF2-40B4-BE49-F238E27FC236}">
                <a16:creationId xmlns:a16="http://schemas.microsoft.com/office/drawing/2014/main" id="{03E3DC50-47FF-0C7C-38F6-2B23AF0EAC30}"/>
              </a:ext>
            </a:extLst>
          </p:cNvPr>
          <p:cNvPicPr>
            <a:picLocks noChangeAspect="1"/>
          </p:cNvPicPr>
          <p:nvPr/>
        </p:nvPicPr>
        <p:blipFill>
          <a:blip r:embed="rId3"/>
          <a:srcRect l="28620" r="25516"/>
          <a:stretch>
            <a:fillRect/>
          </a:stretch>
        </p:blipFill>
        <p:spPr>
          <a:xfrm>
            <a:off x="7998225" y="-1"/>
            <a:ext cx="4193775" cy="6857999"/>
          </a:xfrm>
          <a:prstGeom prst="rect">
            <a:avLst/>
          </a:prstGeom>
        </p:spPr>
      </p:pic>
    </p:spTree>
    <p:extLst>
      <p:ext uri="{BB962C8B-B14F-4D97-AF65-F5344CB8AC3E}">
        <p14:creationId xmlns:p14="http://schemas.microsoft.com/office/powerpoint/2010/main" val="36835385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EE9117-EE53-7CC5-A8D6-C87F87D2A454}"/>
              </a:ext>
            </a:extLst>
          </p:cNvPr>
          <p:cNvPicPr>
            <a:picLocks noChangeAspect="1"/>
          </p:cNvPicPr>
          <p:nvPr/>
        </p:nvPicPr>
        <p:blipFill rotWithShape="1">
          <a:blip r:embed="rId2"/>
          <a:srcRect l="20372" r="17704" b="-1"/>
          <a:stretch/>
        </p:blipFill>
        <p:spPr>
          <a:xfrm>
            <a:off x="6421035" y="643467"/>
            <a:ext cx="5129784" cy="5571066"/>
          </a:xfrm>
          <a:prstGeom prst="rect">
            <a:avLst/>
          </a:prstGeom>
        </p:spPr>
      </p:pic>
      <p:sp>
        <p:nvSpPr>
          <p:cNvPr id="15" name="Rectangle 14">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ign on a sidewalk&#10;&#10;Description automatically generated with medium confidence">
            <a:extLst>
              <a:ext uri="{FF2B5EF4-FFF2-40B4-BE49-F238E27FC236}">
                <a16:creationId xmlns:a16="http://schemas.microsoft.com/office/drawing/2014/main" id="{F29C858D-A8FC-EB97-03F4-3B7F395F1179}"/>
              </a:ext>
            </a:extLst>
          </p:cNvPr>
          <p:cNvPicPr>
            <a:picLocks noChangeAspect="1"/>
          </p:cNvPicPr>
          <p:nvPr/>
        </p:nvPicPr>
        <p:blipFill rotWithShape="1">
          <a:blip r:embed="rId3"/>
          <a:srcRect l="20236" r="18532" b="1"/>
          <a:stretch/>
        </p:blipFill>
        <p:spPr>
          <a:xfrm>
            <a:off x="641180" y="643467"/>
            <a:ext cx="5129784" cy="5571066"/>
          </a:xfrm>
          <a:prstGeom prst="rect">
            <a:avLst/>
          </a:prstGeom>
        </p:spPr>
      </p:pic>
    </p:spTree>
    <p:extLst>
      <p:ext uri="{BB962C8B-B14F-4D97-AF65-F5344CB8AC3E}">
        <p14:creationId xmlns:p14="http://schemas.microsoft.com/office/powerpoint/2010/main" val="9946246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EF486297-1437-8BAF-1015-AB45E9A29520}"/>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104417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6097DBC9-E325-9E90-BF7B-DFC0D42C8E22}"/>
              </a:ext>
            </a:extLst>
          </p:cNvPr>
          <p:cNvPicPr>
            <a:picLocks noChangeAspect="1"/>
          </p:cNvPicPr>
          <p:nvPr/>
        </p:nvPicPr>
        <p:blipFill>
          <a:blip r:embed="rId2"/>
          <a:srcRect t="461"/>
          <a:stretch>
            <a:fillRect/>
          </a:stretch>
        </p:blipFill>
        <p:spPr>
          <a:xfrm>
            <a:off x="20" y="1282"/>
            <a:ext cx="12191980" cy="6856718"/>
          </a:xfrm>
          <a:prstGeom prst="rect">
            <a:avLst/>
          </a:prstGeom>
        </p:spPr>
      </p:pic>
    </p:spTree>
    <p:extLst>
      <p:ext uri="{BB962C8B-B14F-4D97-AF65-F5344CB8AC3E}">
        <p14:creationId xmlns:p14="http://schemas.microsoft.com/office/powerpoint/2010/main" val="3329374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50C1859-AD7B-DFAF-5FCF-A42F561EA33A}"/>
              </a:ext>
            </a:extLst>
          </p:cNvPr>
          <p:cNvSpPr txBox="1"/>
          <p:nvPr/>
        </p:nvSpPr>
        <p:spPr>
          <a:xfrm>
            <a:off x="159987" y="487606"/>
            <a:ext cx="5755893" cy="5915991"/>
          </a:xfrm>
          <a:prstGeom prst="rect">
            <a:avLst/>
          </a:prstGeom>
        </p:spPr>
        <p:txBody>
          <a:bodyPr vert="horz" lIns="91440" tIns="45720" rIns="91440" bIns="45720" rtlCol="0">
            <a:normAutofit fontScale="25000" lnSpcReduction="20000"/>
          </a:bodyPr>
          <a:lstStyle/>
          <a:p>
            <a:pPr indent="-228600">
              <a:lnSpc>
                <a:spcPct val="90000"/>
              </a:lnSpc>
              <a:spcAft>
                <a:spcPts val="600"/>
              </a:spcAft>
              <a:buFont typeface="Arial" panose="020B0604020202020204" pitchFamily="34" charset="0"/>
              <a:buChar char="•"/>
            </a:pPr>
            <a:endParaRPr lang="en-US" sz="2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Edible forest gardens absorb water and represent companion planting, with different kinds of plants growing together as communities. Planting a habitat is different than growing for the summer season, it is an ever-growing plant community which can be harvested at different times of the year. </a:t>
            </a:r>
          </a:p>
          <a:p>
            <a:pPr indent="-228600">
              <a:lnSpc>
                <a:spcPct val="90000"/>
              </a:lnSpc>
              <a:spcAft>
                <a:spcPts val="600"/>
              </a:spcAft>
              <a:buFont typeface="Arial" panose="020B0604020202020204" pitchFamily="34" charset="0"/>
              <a:buChar char="•"/>
            </a:pPr>
            <a:endParaRPr lang="en-US" sz="45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A forest garden is durable and resilient and grows with a combination of fruit and nut trees, soft fruit bushes, herbs and perennial vegetables (for example Jerusalem artichoke, perpetual spinach, rhubarb) along with herbs. Annual vegetables can be integrated as well.</a:t>
            </a:r>
          </a:p>
          <a:p>
            <a:pPr indent="-228600">
              <a:lnSpc>
                <a:spcPct val="90000"/>
              </a:lnSpc>
              <a:spcAft>
                <a:spcPts val="600"/>
              </a:spcAft>
              <a:buFont typeface="Arial" panose="020B0604020202020204" pitchFamily="34" charset="0"/>
              <a:buChar char="•"/>
            </a:pPr>
            <a:endParaRPr lang="en-US" sz="3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Healthy soil captures more carbon, so be sure to dig in compost, mulches and green manures. </a:t>
            </a:r>
          </a:p>
          <a:p>
            <a:pPr indent="-228600">
              <a:lnSpc>
                <a:spcPct val="90000"/>
              </a:lnSpc>
              <a:spcAft>
                <a:spcPts val="600"/>
              </a:spcAft>
              <a:buFont typeface="Arial" panose="020B0604020202020204" pitchFamily="34" charset="0"/>
              <a:buChar char="•"/>
            </a:pPr>
            <a:endParaRPr lang="en-US" sz="3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Mulches are washed and cut up seaweed, cut grass, leaf compost, and straw. </a:t>
            </a:r>
          </a:p>
          <a:p>
            <a:pPr>
              <a:lnSpc>
                <a:spcPct val="90000"/>
              </a:lnSpc>
              <a:spcAft>
                <a:spcPts val="600"/>
              </a:spcAft>
            </a:pPr>
            <a:endParaRPr lang="en-US" sz="32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Green manures are plants that are are grown in between plants to retain moisture and to encourage soil revitalization. These are plants such as red clover, phacelia, mustard, vetch and ryegrass. They are typically dug into the soil or placed around plants as mulch. </a:t>
            </a:r>
          </a:p>
          <a:p>
            <a:pPr>
              <a:lnSpc>
                <a:spcPct val="90000"/>
              </a:lnSpc>
              <a:spcAft>
                <a:spcPts val="600"/>
              </a:spcAft>
            </a:pPr>
            <a:endParaRPr lang="en-US" sz="3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7200" dirty="0">
                <a:solidFill>
                  <a:schemeClr val="tx1">
                    <a:lumMod val="85000"/>
                    <a:lumOff val="15000"/>
                  </a:schemeClr>
                </a:solidFill>
              </a:rPr>
              <a:t>Healthy soil with compost, mulches and green manures, retains moisture and challenges the impacts of drought, and also soaks up water for soil stability.</a:t>
            </a:r>
          </a:p>
          <a:p>
            <a:pPr indent="-228600">
              <a:lnSpc>
                <a:spcPct val="90000"/>
              </a:lnSpc>
              <a:spcAft>
                <a:spcPts val="600"/>
              </a:spcAft>
              <a:buFont typeface="Arial" panose="020B0604020202020204" pitchFamily="34" charset="0"/>
              <a:buChar char="•"/>
            </a:pPr>
            <a:endParaRPr lang="en-US" sz="33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a:lnSpc>
                <a:spcPct val="90000"/>
              </a:lnSpc>
              <a:spcAft>
                <a:spcPts val="600"/>
              </a:spcAft>
            </a:pPr>
            <a:r>
              <a:rPr lang="en-US" sz="1600" dirty="0">
                <a:solidFill>
                  <a:schemeClr val="tx1">
                    <a:lumMod val="85000"/>
                    <a:lumOff val="15000"/>
                  </a:schemeClr>
                </a:solidFill>
              </a:rPr>
              <a:t>Photo Credit: Tom Massey’s, Garden Designer, Resilient Garden  </a:t>
            </a:r>
          </a:p>
          <a:p>
            <a:pPr indent="-228600">
              <a:lnSpc>
                <a:spcPct val="90000"/>
              </a:lnSpc>
              <a:spcAft>
                <a:spcPts val="600"/>
              </a:spcAft>
              <a:buFont typeface="Arial" panose="020B0604020202020204" pitchFamily="34" charset="0"/>
              <a:buChar char="•"/>
            </a:pPr>
            <a:endParaRPr lang="en-US" sz="16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p:txBody>
      </p:sp>
      <p:pic>
        <p:nvPicPr>
          <p:cNvPr id="6" name="Picture 5" descr="A house with a fence and a tree&#10;&#10;Description automatically generated">
            <a:extLst>
              <a:ext uri="{FF2B5EF4-FFF2-40B4-BE49-F238E27FC236}">
                <a16:creationId xmlns:a16="http://schemas.microsoft.com/office/drawing/2014/main" id="{E1567F8C-50EC-9470-A77D-BA142963C8E7}"/>
              </a:ext>
            </a:extLst>
          </p:cNvPr>
          <p:cNvPicPr>
            <a:picLocks noChangeAspect="1"/>
          </p:cNvPicPr>
          <p:nvPr/>
        </p:nvPicPr>
        <p:blipFill rotWithShape="1">
          <a:blip r:embed="rId2"/>
          <a:srcRect t="20900" r="3" b="4422"/>
          <a:stretch/>
        </p:blipFill>
        <p:spPr>
          <a:xfrm>
            <a:off x="5765114" y="112846"/>
            <a:ext cx="6458390" cy="3412394"/>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15" name="Picture 14" descr="A house with a green roof&#10;&#10;Description automatically generated">
            <a:extLst>
              <a:ext uri="{FF2B5EF4-FFF2-40B4-BE49-F238E27FC236}">
                <a16:creationId xmlns:a16="http://schemas.microsoft.com/office/drawing/2014/main" id="{A92A38BB-4B45-91A2-D62E-7D76AB5A5DED}"/>
              </a:ext>
              <a:ext uri="{C183D7F6-B498-43B3-948B-1728B52AA6E4}">
                <adec:decorative xmlns:adec="http://schemas.microsoft.com/office/drawing/2017/decorative" val="0"/>
              </a:ext>
            </a:extLst>
          </p:cNvPr>
          <p:cNvPicPr>
            <a:picLocks noChangeAspect="1"/>
          </p:cNvPicPr>
          <p:nvPr/>
        </p:nvPicPr>
        <p:blipFill rotWithShape="1">
          <a:blip r:embed="rId3"/>
          <a:srcRect t="14377" r="-3" b="14059"/>
          <a:stretch/>
        </p:blipFill>
        <p:spPr>
          <a:xfrm>
            <a:off x="5645838" y="3445602"/>
            <a:ext cx="6516909" cy="3299552"/>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
        <p:nvSpPr>
          <p:cNvPr id="16" name="TextBox 15">
            <a:extLst>
              <a:ext uri="{FF2B5EF4-FFF2-40B4-BE49-F238E27FC236}">
                <a16:creationId xmlns:a16="http://schemas.microsoft.com/office/drawing/2014/main" id="{FB40C05D-E98C-7A19-8C52-5AA4E6470062}"/>
              </a:ext>
            </a:extLst>
          </p:cNvPr>
          <p:cNvSpPr txBox="1"/>
          <p:nvPr/>
        </p:nvSpPr>
        <p:spPr>
          <a:xfrm>
            <a:off x="159987" y="166255"/>
            <a:ext cx="2749468" cy="923330"/>
          </a:xfrm>
          <a:prstGeom prst="rect">
            <a:avLst/>
          </a:prstGeom>
          <a:noFill/>
        </p:spPr>
        <p:txBody>
          <a:bodyPr wrap="square" rtlCol="0">
            <a:spAutoFit/>
          </a:bodyPr>
          <a:lstStyle/>
          <a:p>
            <a:r>
              <a:rPr lang="en-US" b="1" dirty="0"/>
              <a:t>Edible Forest Gardening</a:t>
            </a:r>
          </a:p>
          <a:p>
            <a:endParaRPr lang="en-US" b="1" dirty="0"/>
          </a:p>
          <a:p>
            <a:r>
              <a:rPr lang="en-US" b="1" dirty="0"/>
              <a:t> </a:t>
            </a:r>
          </a:p>
        </p:txBody>
      </p:sp>
    </p:spTree>
    <p:extLst>
      <p:ext uri="{BB962C8B-B14F-4D97-AF65-F5344CB8AC3E}">
        <p14:creationId xmlns:p14="http://schemas.microsoft.com/office/powerpoint/2010/main" val="14055775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rden with plants and trees&#10;&#10;Description automatically generated">
            <a:extLst>
              <a:ext uri="{FF2B5EF4-FFF2-40B4-BE49-F238E27FC236}">
                <a16:creationId xmlns:a16="http://schemas.microsoft.com/office/drawing/2014/main" id="{7728D77F-5CC7-3BA3-D148-2C437444B79E}"/>
              </a:ext>
            </a:extLst>
          </p:cNvPr>
          <p:cNvPicPr>
            <a:picLocks noChangeAspect="1"/>
          </p:cNvPicPr>
          <p:nvPr/>
        </p:nvPicPr>
        <p:blipFill rotWithShape="1">
          <a:blip r:embed="rId2"/>
          <a:srcRect l="14194" r="16746" b="-1"/>
          <a:stretch/>
        </p:blipFill>
        <p:spPr>
          <a:xfrm>
            <a:off x="6421035" y="643467"/>
            <a:ext cx="5129784" cy="5571066"/>
          </a:xfrm>
          <a:prstGeom prst="rect">
            <a:avLst/>
          </a:prstGeom>
        </p:spPr>
      </p:pic>
      <p:sp>
        <p:nvSpPr>
          <p:cNvPr id="16" name="Rectangle 15">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arden with plants and trees&#10;&#10;Description automatically generated">
            <a:extLst>
              <a:ext uri="{FF2B5EF4-FFF2-40B4-BE49-F238E27FC236}">
                <a16:creationId xmlns:a16="http://schemas.microsoft.com/office/drawing/2014/main" id="{0F3B691F-7935-80F7-B6B6-C05AD29FC8B9}"/>
              </a:ext>
            </a:extLst>
          </p:cNvPr>
          <p:cNvPicPr>
            <a:picLocks noChangeAspect="1"/>
          </p:cNvPicPr>
          <p:nvPr/>
        </p:nvPicPr>
        <p:blipFill rotWithShape="1">
          <a:blip r:embed="rId3"/>
          <a:srcRect l="19321" r="23820"/>
          <a:stretch/>
        </p:blipFill>
        <p:spPr>
          <a:xfrm>
            <a:off x="641180" y="643467"/>
            <a:ext cx="5129784" cy="5571066"/>
          </a:xfrm>
          <a:prstGeom prst="rect">
            <a:avLst/>
          </a:prstGeom>
        </p:spPr>
      </p:pic>
    </p:spTree>
    <p:extLst>
      <p:ext uri="{BB962C8B-B14F-4D97-AF65-F5344CB8AC3E}">
        <p14:creationId xmlns:p14="http://schemas.microsoft.com/office/powerpoint/2010/main" val="3128053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person holding a pile of wood chips&#10;&#10;Description automatically generated">
            <a:extLst>
              <a:ext uri="{FF2B5EF4-FFF2-40B4-BE49-F238E27FC236}">
                <a16:creationId xmlns:a16="http://schemas.microsoft.com/office/drawing/2014/main" id="{66FAEC1F-B0BC-C2CC-610F-AB09DA644DD8}"/>
              </a:ext>
            </a:extLst>
          </p:cNvPr>
          <p:cNvPicPr>
            <a:picLocks noChangeAspect="1"/>
          </p:cNvPicPr>
          <p:nvPr/>
        </p:nvPicPr>
        <p:blipFill rotWithShape="1">
          <a:blip r:embed="rId2"/>
          <a:srcRect r="5156" b="2"/>
          <a:stretch/>
        </p:blipFill>
        <p:spPr>
          <a:xfrm>
            <a:off x="191086" y="171715"/>
            <a:ext cx="5813197" cy="6129087"/>
          </a:xfrm>
          <a:prstGeom prst="rect">
            <a:avLst/>
          </a:prstGeom>
        </p:spPr>
      </p:pic>
      <p:pic>
        <p:nvPicPr>
          <p:cNvPr id="11" name="Picture 10" descr="A close-up of a plant growing in straw&#10;&#10;Description automatically generated">
            <a:extLst>
              <a:ext uri="{FF2B5EF4-FFF2-40B4-BE49-F238E27FC236}">
                <a16:creationId xmlns:a16="http://schemas.microsoft.com/office/drawing/2014/main" id="{6753813E-D28E-AC25-2887-98990399C1E8}"/>
              </a:ext>
            </a:extLst>
          </p:cNvPr>
          <p:cNvPicPr>
            <a:picLocks noChangeAspect="1"/>
          </p:cNvPicPr>
          <p:nvPr/>
        </p:nvPicPr>
        <p:blipFill rotWithShape="1">
          <a:blip r:embed="rId3"/>
          <a:srcRect t="6230" b="11910"/>
          <a:stretch/>
        </p:blipFill>
        <p:spPr>
          <a:xfrm>
            <a:off x="6196929" y="171716"/>
            <a:ext cx="5803986" cy="3171422"/>
          </a:xfrm>
          <a:prstGeom prst="rect">
            <a:avLst/>
          </a:prstGeom>
        </p:spPr>
      </p:pic>
      <p:pic>
        <p:nvPicPr>
          <p:cNvPr id="13" name="Picture 12" descr="A garden with plants in the ground&#10;&#10;Description automatically generated with medium confidence">
            <a:extLst>
              <a:ext uri="{FF2B5EF4-FFF2-40B4-BE49-F238E27FC236}">
                <a16:creationId xmlns:a16="http://schemas.microsoft.com/office/drawing/2014/main" id="{43014AFB-BF47-CC1E-02CD-81ACB5C2F469}"/>
              </a:ext>
            </a:extLst>
          </p:cNvPr>
          <p:cNvPicPr>
            <a:picLocks noChangeAspect="1"/>
          </p:cNvPicPr>
          <p:nvPr/>
        </p:nvPicPr>
        <p:blipFill rotWithShape="1">
          <a:blip r:embed="rId4"/>
          <a:srcRect b="14406"/>
          <a:stretch/>
        </p:blipFill>
        <p:spPr>
          <a:xfrm>
            <a:off x="6196929" y="3514856"/>
            <a:ext cx="5786386" cy="2785950"/>
          </a:xfrm>
          <a:prstGeom prst="rect">
            <a:avLst/>
          </a:prstGeom>
        </p:spPr>
      </p:pic>
    </p:spTree>
    <p:extLst>
      <p:ext uri="{BB962C8B-B14F-4D97-AF65-F5344CB8AC3E}">
        <p14:creationId xmlns:p14="http://schemas.microsoft.com/office/powerpoint/2010/main" val="94151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D86F59B-5A7A-829D-5DC1-CAF752201B14}"/>
              </a:ext>
            </a:extLst>
          </p:cNvPr>
          <p:cNvPicPr>
            <a:picLocks noChangeAspect="1"/>
          </p:cNvPicPr>
          <p:nvPr/>
        </p:nvPicPr>
        <p:blipFill>
          <a:blip r:embed="rId2"/>
          <a:srcRect r="-3" b="1375"/>
          <a:stretch>
            <a:fillRect/>
          </a:stretch>
        </p:blipFill>
        <p:spPr>
          <a:xfrm>
            <a:off x="1" y="10"/>
            <a:ext cx="6936390" cy="6857990"/>
          </a:xfrm>
          <a:prstGeom prst="rect">
            <a:avLst/>
          </a:prstGeom>
        </p:spPr>
      </p:pic>
      <p:sp>
        <p:nvSpPr>
          <p:cNvPr id="4" name="TextBox 3">
            <a:extLst>
              <a:ext uri="{FF2B5EF4-FFF2-40B4-BE49-F238E27FC236}">
                <a16:creationId xmlns:a16="http://schemas.microsoft.com/office/drawing/2014/main" id="{570A2C7E-6442-D8C7-C726-0924C90DB75B}"/>
              </a:ext>
            </a:extLst>
          </p:cNvPr>
          <p:cNvSpPr txBox="1"/>
          <p:nvPr/>
        </p:nvSpPr>
        <p:spPr>
          <a:xfrm>
            <a:off x="7228032" y="138619"/>
            <a:ext cx="4669277" cy="5802549"/>
          </a:xfrm>
          <a:prstGeom prst="rect">
            <a:avLst/>
          </a:prstGeom>
        </p:spPr>
        <p:txBody>
          <a:bodyPr vert="horz" lIns="91440" tIns="45720" rIns="91440" bIns="45720" rtlCol="0">
            <a:noAutofit/>
          </a:bodyPr>
          <a:lstStyle/>
          <a:p>
            <a:pPr>
              <a:lnSpc>
                <a:spcPct val="90000"/>
              </a:lnSpc>
              <a:spcAft>
                <a:spcPts val="600"/>
              </a:spcAft>
            </a:pPr>
            <a:r>
              <a:rPr lang="en-US" sz="1600" dirty="0"/>
              <a:t>“If there were no loss in the world, we would lack the motivation to create. As the psychoanalyst Hanna Segal wrote: “It is when the world within us is destroyed, when it is dead and loveless, when our loved ones are in fragments, and we ourselves in helpless despair—it is then that we must recreate our world anew, reassemble the pieces, infuse life into dead fragments, recreate life.” Gardening is about setting life in motion, and seeds, like dead fragments, help us re-create the world anew.”</a:t>
            </a:r>
          </a:p>
          <a:p>
            <a:pPr>
              <a:lnSpc>
                <a:spcPct val="90000"/>
              </a:lnSpc>
              <a:spcAft>
                <a:spcPts val="600"/>
              </a:spcAft>
            </a:pPr>
            <a:br>
              <a:rPr lang="en-US" sz="1600" dirty="0"/>
            </a:br>
            <a:r>
              <a:rPr lang="en-US" sz="1600" b="1" dirty="0"/>
              <a:t>Sue Stuart-Smith,  The Well-Gardened Mind: The Restorative Power of Nature </a:t>
            </a:r>
          </a:p>
          <a:p>
            <a:pPr indent="-228600">
              <a:lnSpc>
                <a:spcPct val="90000"/>
              </a:lnSpc>
              <a:spcAft>
                <a:spcPts val="600"/>
              </a:spcAft>
              <a:buFont typeface="Arial" panose="020B0604020202020204" pitchFamily="34" charset="0"/>
              <a:buChar char="•"/>
            </a:pPr>
            <a:endParaRPr lang="en-US" sz="1600" b="1" dirty="0"/>
          </a:p>
          <a:p>
            <a:pPr>
              <a:lnSpc>
                <a:spcPct val="90000"/>
              </a:lnSpc>
              <a:spcAft>
                <a:spcPts val="600"/>
              </a:spcAft>
            </a:pPr>
            <a:r>
              <a:rPr lang="en-US" sz="1600" dirty="0"/>
              <a:t>“Like a suspension in time, the protected space of a garden allows our inner world and the outer world to coexist free from the pressures of everyday life. Gardens in this sense offer us an in-between space which can be a meeting place for our innermost, dream-infused selves and the real physical world. This kind of blurring of boundaries is what Donald Winnicott called a “transitional” area of experience. Transitional processes allow us to imaginatively endow the world and feel part of something larger than ourselves.”</a:t>
            </a:r>
          </a:p>
          <a:p>
            <a:pPr>
              <a:lnSpc>
                <a:spcPct val="90000"/>
              </a:lnSpc>
              <a:spcAft>
                <a:spcPts val="600"/>
              </a:spcAft>
            </a:pPr>
            <a:br>
              <a:rPr lang="en-US" sz="1600" dirty="0"/>
            </a:br>
            <a:r>
              <a:rPr lang="en-US" sz="1600" b="1" dirty="0"/>
              <a:t>Sue Stuart-Smith, The Well-Gardened Mind: The Restorative Power of Nature </a:t>
            </a:r>
            <a:endParaRPr lang="en-US" sz="1600" dirty="0"/>
          </a:p>
        </p:txBody>
      </p:sp>
    </p:spTree>
    <p:extLst>
      <p:ext uri="{BB962C8B-B14F-4D97-AF65-F5344CB8AC3E}">
        <p14:creationId xmlns:p14="http://schemas.microsoft.com/office/powerpoint/2010/main" val="2550248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5E5D300-B40A-2EB4-B8FE-32D7537BDF90}"/>
              </a:ext>
            </a:extLst>
          </p:cNvPr>
          <p:cNvSpPr txBox="1"/>
          <p:nvPr/>
        </p:nvSpPr>
        <p:spPr>
          <a:xfrm>
            <a:off x="387927" y="443130"/>
            <a:ext cx="6234546" cy="5115668"/>
          </a:xfrm>
          <a:prstGeom prst="rect">
            <a:avLst/>
          </a:prstGeom>
        </p:spPr>
        <p:txBody>
          <a:bodyPr vert="horz" lIns="91440" tIns="45720" rIns="91440" bIns="45720" rtlCol="0">
            <a:noAutofit/>
          </a:bodyPr>
          <a:lstStyle/>
          <a:p>
            <a:pPr>
              <a:lnSpc>
                <a:spcPct val="90000"/>
              </a:lnSpc>
              <a:spcAft>
                <a:spcPts val="600"/>
              </a:spcAft>
            </a:pPr>
            <a:r>
              <a:rPr lang="en-US" sz="2000" b="0" i="0" u="none" strike="noStrike" dirty="0">
                <a:effectLst/>
                <a:highlight>
                  <a:srgbClr val="FFFFFF"/>
                </a:highlight>
              </a:rPr>
              <a:t>The human aesthetic response includes an affinity for patterns in which regularity and order are combined with variation and repetition. </a:t>
            </a:r>
          </a:p>
          <a:p>
            <a:pPr>
              <a:lnSpc>
                <a:spcPct val="90000"/>
              </a:lnSpc>
              <a:spcAft>
                <a:spcPts val="600"/>
              </a:spcAft>
            </a:pPr>
            <a:endParaRPr lang="en-US" sz="2000" dirty="0">
              <a:highlight>
                <a:srgbClr val="FFFFFF"/>
              </a:highlight>
            </a:endParaRPr>
          </a:p>
          <a:p>
            <a:pPr>
              <a:lnSpc>
                <a:spcPct val="90000"/>
              </a:lnSpc>
              <a:spcAft>
                <a:spcPts val="600"/>
              </a:spcAft>
            </a:pPr>
            <a:r>
              <a:rPr lang="en-US" sz="2000" b="0" i="0" u="none" strike="noStrike" dirty="0">
                <a:effectLst/>
                <a:highlight>
                  <a:srgbClr val="FFFFFF"/>
                </a:highlight>
              </a:rPr>
              <a:t>The simple geometries we find in nature are perhaps at their most concentrated and compelling.</a:t>
            </a:r>
          </a:p>
          <a:p>
            <a:pPr>
              <a:lnSpc>
                <a:spcPct val="90000"/>
              </a:lnSpc>
              <a:spcAft>
                <a:spcPts val="600"/>
              </a:spcAft>
            </a:pPr>
            <a:endParaRPr lang="en-US" sz="2000" dirty="0">
              <a:highlight>
                <a:srgbClr val="FFFFFF"/>
              </a:highlight>
            </a:endParaRPr>
          </a:p>
          <a:p>
            <a:pPr>
              <a:lnSpc>
                <a:spcPct val="90000"/>
              </a:lnSpc>
              <a:spcAft>
                <a:spcPts val="600"/>
              </a:spcAft>
            </a:pPr>
            <a:r>
              <a:rPr lang="en-US" sz="2000" b="0" i="0" u="none" strike="noStrike" dirty="0">
                <a:effectLst/>
                <a:highlight>
                  <a:srgbClr val="FFFFFF"/>
                </a:highlight>
              </a:rPr>
              <a:t>But no matter how elaborate or simple, the structure of any botanical form displays proportion, balance, and harmony, and we respond to this much as we respond to rhythm and harmony in music. </a:t>
            </a:r>
          </a:p>
          <a:p>
            <a:pPr>
              <a:lnSpc>
                <a:spcPct val="90000"/>
              </a:lnSpc>
              <a:spcAft>
                <a:spcPts val="600"/>
              </a:spcAft>
            </a:pPr>
            <a:endParaRPr lang="en-US" sz="2000" dirty="0">
              <a:highlight>
                <a:srgbClr val="FFFFFF"/>
              </a:highlight>
            </a:endParaRPr>
          </a:p>
          <a:p>
            <a:pPr>
              <a:lnSpc>
                <a:spcPct val="90000"/>
              </a:lnSpc>
              <a:spcAft>
                <a:spcPts val="600"/>
              </a:spcAft>
            </a:pPr>
            <a:r>
              <a:rPr lang="en-US" sz="2000" dirty="0">
                <a:highlight>
                  <a:srgbClr val="FFFFFF"/>
                </a:highlight>
              </a:rPr>
              <a:t>For</a:t>
            </a:r>
            <a:r>
              <a:rPr lang="en-US" sz="2000" b="0" i="0" u="none" strike="noStrike" dirty="0">
                <a:effectLst/>
                <a:highlight>
                  <a:srgbClr val="FFFFFF"/>
                </a:highlight>
              </a:rPr>
              <a:t> in the evolution of human culture, botanical patterning must surely have played a part in awakening the human mind to the possibilities of abstract beauty and mathematical form. </a:t>
            </a:r>
          </a:p>
          <a:p>
            <a:pPr>
              <a:lnSpc>
                <a:spcPct val="90000"/>
              </a:lnSpc>
              <a:spcAft>
                <a:spcPts val="600"/>
              </a:spcAft>
            </a:pPr>
            <a:endParaRPr lang="en-US" sz="2000" dirty="0">
              <a:highlight>
                <a:srgbClr val="FFFFFF"/>
              </a:highlight>
            </a:endParaRPr>
          </a:p>
          <a:p>
            <a:pPr>
              <a:lnSpc>
                <a:spcPct val="90000"/>
              </a:lnSpc>
              <a:spcAft>
                <a:spcPts val="600"/>
              </a:spcAft>
            </a:pPr>
            <a:r>
              <a:rPr lang="en-US" sz="2000" b="0" i="0" u="none" strike="noStrike" dirty="0">
                <a:effectLst/>
                <a:highlight>
                  <a:srgbClr val="FFFFFF"/>
                </a:highlight>
              </a:rPr>
              <a:t>Sue Stuart Smith, The Well Gardened Mind</a:t>
            </a:r>
            <a:endParaRPr lang="en-US" sz="2000" dirty="0"/>
          </a:p>
        </p:txBody>
      </p:sp>
      <p:pic>
        <p:nvPicPr>
          <p:cNvPr id="9" name="Picture 8" descr="A close-up of a seed&#10;&#10;Description automatically generated">
            <a:extLst>
              <a:ext uri="{FF2B5EF4-FFF2-40B4-BE49-F238E27FC236}">
                <a16:creationId xmlns:a16="http://schemas.microsoft.com/office/drawing/2014/main" id="{7A26482B-7913-261F-A9E7-9A74796BADE1}"/>
              </a:ext>
            </a:extLst>
          </p:cNvPr>
          <p:cNvPicPr>
            <a:picLocks noChangeAspect="1"/>
          </p:cNvPicPr>
          <p:nvPr/>
        </p:nvPicPr>
        <p:blipFill rotWithShape="1">
          <a:blip r:embed="rId2"/>
          <a:srcRect r="-1" b="1453"/>
          <a:stretch/>
        </p:blipFill>
        <p:spPr>
          <a:xfrm>
            <a:off x="6979129" y="1"/>
            <a:ext cx="5212862" cy="3429000"/>
          </a:xfrm>
          <a:prstGeom prst="rect">
            <a:avLst/>
          </a:prstGeom>
        </p:spPr>
      </p:pic>
      <p:sp>
        <p:nvSpPr>
          <p:cNvPr id="12" name="TextBox 11">
            <a:extLst>
              <a:ext uri="{FF2B5EF4-FFF2-40B4-BE49-F238E27FC236}">
                <a16:creationId xmlns:a16="http://schemas.microsoft.com/office/drawing/2014/main" id="{302259DE-B815-C8F4-C503-04636548D577}"/>
              </a:ext>
            </a:extLst>
          </p:cNvPr>
          <p:cNvSpPr txBox="1"/>
          <p:nvPr/>
        </p:nvSpPr>
        <p:spPr>
          <a:xfrm>
            <a:off x="387927" y="6359236"/>
            <a:ext cx="3417205" cy="369332"/>
          </a:xfrm>
          <a:prstGeom prst="rect">
            <a:avLst/>
          </a:prstGeom>
          <a:noFill/>
        </p:spPr>
        <p:txBody>
          <a:bodyPr wrap="square" rtlCol="0">
            <a:spAutoFit/>
          </a:bodyPr>
          <a:lstStyle/>
          <a:p>
            <a:r>
              <a:rPr lang="en-US" dirty="0"/>
              <a:t>Parsnip and Red Currant Seeds</a:t>
            </a:r>
          </a:p>
        </p:txBody>
      </p:sp>
      <p:pic>
        <p:nvPicPr>
          <p:cNvPr id="6" name="Picture 5" descr="A close-up of a kale plant&#10;&#10;Description automatically generated">
            <a:extLst>
              <a:ext uri="{FF2B5EF4-FFF2-40B4-BE49-F238E27FC236}">
                <a16:creationId xmlns:a16="http://schemas.microsoft.com/office/drawing/2014/main" id="{639B1BFC-46E4-DF2D-332E-113E19480C79}"/>
              </a:ext>
            </a:extLst>
          </p:cNvPr>
          <p:cNvPicPr>
            <a:picLocks noChangeAspect="1"/>
          </p:cNvPicPr>
          <p:nvPr/>
        </p:nvPicPr>
        <p:blipFill>
          <a:blip r:embed="rId3"/>
          <a:stretch>
            <a:fillRect/>
          </a:stretch>
        </p:blipFill>
        <p:spPr>
          <a:xfrm>
            <a:off x="6979129" y="3402788"/>
            <a:ext cx="5212862" cy="3455211"/>
          </a:xfrm>
          <a:prstGeom prst="rect">
            <a:avLst/>
          </a:prstGeom>
        </p:spPr>
      </p:pic>
    </p:spTree>
    <p:extLst>
      <p:ext uri="{BB962C8B-B14F-4D97-AF65-F5344CB8AC3E}">
        <p14:creationId xmlns:p14="http://schemas.microsoft.com/office/powerpoint/2010/main" val="1484821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0F6B676-B146-4D5E-90E5-D65A72CA0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23A025-DB3C-4E81-A76F-A0006C485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a garden&#10;&#10;Description automatically generated">
            <a:extLst>
              <a:ext uri="{FF2B5EF4-FFF2-40B4-BE49-F238E27FC236}">
                <a16:creationId xmlns:a16="http://schemas.microsoft.com/office/drawing/2014/main" id="{A7857582-ACC6-7399-7CEC-A1E64E8C4E37}"/>
              </a:ext>
            </a:extLst>
          </p:cNvPr>
          <p:cNvPicPr>
            <a:picLocks noChangeAspect="1"/>
          </p:cNvPicPr>
          <p:nvPr/>
        </p:nvPicPr>
        <p:blipFill rotWithShape="1">
          <a:blip r:embed="rId2"/>
          <a:srcRect t="621" r="1" b="623"/>
          <a:stretch/>
        </p:blipFill>
        <p:spPr>
          <a:xfrm>
            <a:off x="641277" y="643466"/>
            <a:ext cx="3426471" cy="1746504"/>
          </a:xfrm>
          <a:prstGeom prst="rect">
            <a:avLst/>
          </a:prstGeom>
        </p:spPr>
      </p:pic>
      <p:pic>
        <p:nvPicPr>
          <p:cNvPr id="11" name="Picture 10" descr="A cemetery with plants and rocks&#10;&#10;Description automatically generated with medium confidence">
            <a:extLst>
              <a:ext uri="{FF2B5EF4-FFF2-40B4-BE49-F238E27FC236}">
                <a16:creationId xmlns:a16="http://schemas.microsoft.com/office/drawing/2014/main" id="{22E7BC2E-318F-C877-1B6D-659B62884D0B}"/>
              </a:ext>
            </a:extLst>
          </p:cNvPr>
          <p:cNvPicPr>
            <a:picLocks noChangeAspect="1"/>
          </p:cNvPicPr>
          <p:nvPr/>
        </p:nvPicPr>
        <p:blipFill rotWithShape="1">
          <a:blip r:embed="rId3"/>
          <a:srcRect t="26130" r="-2" b="-2"/>
          <a:stretch/>
        </p:blipFill>
        <p:spPr>
          <a:xfrm>
            <a:off x="641276" y="2557250"/>
            <a:ext cx="3426471" cy="1746504"/>
          </a:xfrm>
          <a:prstGeom prst="rect">
            <a:avLst/>
          </a:prstGeom>
        </p:spPr>
      </p:pic>
      <p:pic>
        <p:nvPicPr>
          <p:cNvPr id="17" name="Picture 16" descr="A collage of different pictures of a person working in a garden&#10;&#10;Description automatically generated">
            <a:extLst>
              <a:ext uri="{FF2B5EF4-FFF2-40B4-BE49-F238E27FC236}">
                <a16:creationId xmlns:a16="http://schemas.microsoft.com/office/drawing/2014/main" id="{47AFF2CE-F685-FCB5-FFAB-950C31BDCFF4}"/>
              </a:ext>
            </a:extLst>
          </p:cNvPr>
          <p:cNvPicPr>
            <a:picLocks noChangeAspect="1"/>
          </p:cNvPicPr>
          <p:nvPr/>
        </p:nvPicPr>
        <p:blipFill rotWithShape="1">
          <a:blip r:embed="rId4"/>
          <a:srcRect t="15001" r="6" b="6"/>
          <a:stretch/>
        </p:blipFill>
        <p:spPr>
          <a:xfrm>
            <a:off x="643467" y="4468029"/>
            <a:ext cx="3424601" cy="1746504"/>
          </a:xfrm>
          <a:prstGeom prst="rect">
            <a:avLst/>
          </a:prstGeom>
        </p:spPr>
      </p:pic>
      <p:pic>
        <p:nvPicPr>
          <p:cNvPr id="13" name="Picture 12" descr="A person standing in front of a house&#10;&#10;Description automatically generated">
            <a:extLst>
              <a:ext uri="{FF2B5EF4-FFF2-40B4-BE49-F238E27FC236}">
                <a16:creationId xmlns:a16="http://schemas.microsoft.com/office/drawing/2014/main" id="{42EF27A1-0E87-8333-AA6A-B467550039F5}"/>
              </a:ext>
            </a:extLst>
          </p:cNvPr>
          <p:cNvPicPr>
            <a:picLocks noChangeAspect="1"/>
          </p:cNvPicPr>
          <p:nvPr/>
        </p:nvPicPr>
        <p:blipFill rotWithShape="1">
          <a:blip r:embed="rId5"/>
          <a:srcRect t="23865" r="1" b="10503"/>
          <a:stretch/>
        </p:blipFill>
        <p:spPr>
          <a:xfrm>
            <a:off x="4227349" y="643467"/>
            <a:ext cx="7321184" cy="5571066"/>
          </a:xfrm>
          <a:prstGeom prst="rect">
            <a:avLst/>
          </a:prstGeom>
        </p:spPr>
      </p:pic>
    </p:spTree>
    <p:extLst>
      <p:ext uri="{BB962C8B-B14F-4D97-AF65-F5344CB8AC3E}">
        <p14:creationId xmlns:p14="http://schemas.microsoft.com/office/powerpoint/2010/main" val="2036333098"/>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erson sitting on a table with a pot of flowers&#10;&#10;Description automatically generated">
            <a:extLst>
              <a:ext uri="{FF2B5EF4-FFF2-40B4-BE49-F238E27FC236}">
                <a16:creationId xmlns:a16="http://schemas.microsoft.com/office/drawing/2014/main" id="{4D71836B-1FC2-046A-3117-41DD6D564D5A}"/>
              </a:ext>
            </a:extLst>
          </p:cNvPr>
          <p:cNvPicPr>
            <a:picLocks noChangeAspect="1"/>
          </p:cNvPicPr>
          <p:nvPr/>
        </p:nvPicPr>
        <p:blipFill rotWithShape="1">
          <a:blip r:embed="rId2"/>
          <a:srcRect t="6677" r="-2" b="11565"/>
          <a:stretch/>
        </p:blipFill>
        <p:spPr>
          <a:xfrm>
            <a:off x="198739" y="171717"/>
            <a:ext cx="5804105" cy="3167426"/>
          </a:xfrm>
          <a:prstGeom prst="rect">
            <a:avLst/>
          </a:prstGeom>
        </p:spPr>
      </p:pic>
      <p:pic>
        <p:nvPicPr>
          <p:cNvPr id="23" name="Picture 22" descr="A person standing in a garden&#10;&#10;Description automatically generated">
            <a:extLst>
              <a:ext uri="{FF2B5EF4-FFF2-40B4-BE49-F238E27FC236}">
                <a16:creationId xmlns:a16="http://schemas.microsoft.com/office/drawing/2014/main" id="{EEFB6D5C-24CC-B8CD-0F8F-D8EE2CB5A098}"/>
              </a:ext>
            </a:extLst>
          </p:cNvPr>
          <p:cNvPicPr>
            <a:picLocks noChangeAspect="1"/>
          </p:cNvPicPr>
          <p:nvPr/>
        </p:nvPicPr>
        <p:blipFill rotWithShape="1">
          <a:blip r:embed="rId3"/>
          <a:srcRect t="10619" r="2" b="5977"/>
          <a:stretch/>
        </p:blipFill>
        <p:spPr>
          <a:xfrm>
            <a:off x="6195373" y="171717"/>
            <a:ext cx="5797883" cy="3167426"/>
          </a:xfrm>
          <a:prstGeom prst="rect">
            <a:avLst/>
          </a:prstGeom>
        </p:spPr>
      </p:pic>
      <p:pic>
        <p:nvPicPr>
          <p:cNvPr id="21" name="Picture 20" descr="A person sitting on a sidewalk&#10;&#10;Description automatically generated">
            <a:extLst>
              <a:ext uri="{FF2B5EF4-FFF2-40B4-BE49-F238E27FC236}">
                <a16:creationId xmlns:a16="http://schemas.microsoft.com/office/drawing/2014/main" id="{7DDDCAAE-D681-C5E3-5963-DD2104784797}"/>
              </a:ext>
            </a:extLst>
          </p:cNvPr>
          <p:cNvPicPr>
            <a:picLocks noChangeAspect="1"/>
          </p:cNvPicPr>
          <p:nvPr/>
        </p:nvPicPr>
        <p:blipFill rotWithShape="1">
          <a:blip r:embed="rId4"/>
          <a:srcRect t="16820" r="-2" b="10347"/>
          <a:stretch/>
        </p:blipFill>
        <p:spPr>
          <a:xfrm>
            <a:off x="198739" y="3510858"/>
            <a:ext cx="5804105" cy="2789948"/>
          </a:xfrm>
          <a:prstGeom prst="rect">
            <a:avLst/>
          </a:prstGeom>
        </p:spPr>
      </p:pic>
      <p:pic>
        <p:nvPicPr>
          <p:cNvPr id="27" name="Picture 26" descr="A person holding a shovel in his hand&#10;&#10;Description automatically generated">
            <a:extLst>
              <a:ext uri="{FF2B5EF4-FFF2-40B4-BE49-F238E27FC236}">
                <a16:creationId xmlns:a16="http://schemas.microsoft.com/office/drawing/2014/main" id="{01E3A961-8BDB-545B-E0E1-8AD4AAE0F8DF}"/>
              </a:ext>
            </a:extLst>
          </p:cNvPr>
          <p:cNvPicPr>
            <a:picLocks noChangeAspect="1"/>
          </p:cNvPicPr>
          <p:nvPr/>
        </p:nvPicPr>
        <p:blipFill rotWithShape="1">
          <a:blip r:embed="rId5"/>
          <a:srcRect t="14649" r="2" b="13262"/>
          <a:stretch/>
        </p:blipFill>
        <p:spPr>
          <a:xfrm>
            <a:off x="6195372" y="3510858"/>
            <a:ext cx="5797883" cy="2789948"/>
          </a:xfrm>
          <a:prstGeom prst="rect">
            <a:avLst/>
          </a:prstGeom>
        </p:spPr>
      </p:pic>
      <p:pic>
        <p:nvPicPr>
          <p:cNvPr id="30" name="Picture 29" descr="A person holding a flower in his hand&#10;&#10;Description automatically generated">
            <a:extLst>
              <a:ext uri="{FF2B5EF4-FFF2-40B4-BE49-F238E27FC236}">
                <a16:creationId xmlns:a16="http://schemas.microsoft.com/office/drawing/2014/main" id="{D0F4983C-65B3-8102-3252-9EBE415032BD}"/>
              </a:ext>
            </a:extLst>
          </p:cNvPr>
          <p:cNvPicPr>
            <a:picLocks noChangeAspect="1"/>
          </p:cNvPicPr>
          <p:nvPr/>
        </p:nvPicPr>
        <p:blipFill>
          <a:blip r:embed="rId6"/>
          <a:stretch>
            <a:fillRect/>
          </a:stretch>
        </p:blipFill>
        <p:spPr>
          <a:xfrm>
            <a:off x="4337050" y="1670050"/>
            <a:ext cx="3517900" cy="3517900"/>
          </a:xfrm>
          <a:prstGeom prst="rect">
            <a:avLst/>
          </a:prstGeom>
        </p:spPr>
      </p:pic>
    </p:spTree>
    <p:extLst>
      <p:ext uri="{BB962C8B-B14F-4D97-AF65-F5344CB8AC3E}">
        <p14:creationId xmlns:p14="http://schemas.microsoft.com/office/powerpoint/2010/main" val="20722069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21">
            <a:extLst>
              <a:ext uri="{FF2B5EF4-FFF2-40B4-BE49-F238E27FC236}">
                <a16:creationId xmlns:a16="http://schemas.microsoft.com/office/drawing/2014/main" id="{35E9579B-09FD-6434-18E9-8764DC3BFCE5}"/>
              </a:ext>
            </a:extLst>
          </p:cNvPr>
          <p:cNvPicPr>
            <a:picLocks noChangeAspect="1"/>
          </p:cNvPicPr>
          <p:nvPr/>
        </p:nvPicPr>
        <p:blipFill>
          <a:blip r:embed="rId2"/>
          <a:srcRect t="10084" b="5026"/>
          <a:stretch>
            <a:fillRect/>
          </a:stretch>
        </p:blipFill>
        <p:spPr>
          <a:xfrm>
            <a:off x="20" y="1282"/>
            <a:ext cx="12191980" cy="6856718"/>
          </a:xfrm>
          <a:prstGeom prst="rect">
            <a:avLst/>
          </a:prstGeom>
        </p:spPr>
      </p:pic>
    </p:spTree>
    <p:extLst>
      <p:ext uri="{BB962C8B-B14F-4D97-AF65-F5344CB8AC3E}">
        <p14:creationId xmlns:p14="http://schemas.microsoft.com/office/powerpoint/2010/main" val="30460804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DE76E6E-D66C-C328-23B9-BF67CA4E052B}"/>
              </a:ext>
            </a:extLst>
          </p:cNvPr>
          <p:cNvPicPr>
            <a:picLocks noChangeAspect="1"/>
          </p:cNvPicPr>
          <p:nvPr/>
        </p:nvPicPr>
        <p:blipFill>
          <a:blip r:embed="rId2"/>
          <a:stretch>
            <a:fillRect/>
          </a:stretch>
        </p:blipFill>
        <p:spPr>
          <a:xfrm>
            <a:off x="2828511" y="643466"/>
            <a:ext cx="6534977" cy="5571067"/>
          </a:xfrm>
          <a:prstGeom prst="rect">
            <a:avLst/>
          </a:prstGeom>
        </p:spPr>
      </p:pic>
    </p:spTree>
    <p:extLst>
      <p:ext uri="{BB962C8B-B14F-4D97-AF65-F5344CB8AC3E}">
        <p14:creationId xmlns:p14="http://schemas.microsoft.com/office/powerpoint/2010/main" val="980685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flower bed with purple flowers&#10;&#10;AI-generated content may be incorrect.">
            <a:extLst>
              <a:ext uri="{FF2B5EF4-FFF2-40B4-BE49-F238E27FC236}">
                <a16:creationId xmlns:a16="http://schemas.microsoft.com/office/drawing/2014/main" id="{9CE30D48-69C9-6360-8BA4-9747F1B10F7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7678" y="321733"/>
            <a:ext cx="2068590" cy="2748958"/>
          </a:xfrm>
          <a:prstGeom prst="rect">
            <a:avLst/>
          </a:prstGeom>
        </p:spPr>
      </p:pic>
      <p:sp>
        <p:nvSpPr>
          <p:cNvPr id="44" name="Rectangle 43">
            <a:extLst>
              <a:ext uri="{FF2B5EF4-FFF2-40B4-BE49-F238E27FC236}">
                <a16:creationId xmlns:a16="http://schemas.microsoft.com/office/drawing/2014/main" id="{E3B4FF89-C45F-4E24-B963-61E855708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671"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rple flowers on a street&#10;&#10;AI-generated content may be incorrect.">
            <a:extLst>
              <a:ext uri="{FF2B5EF4-FFF2-40B4-BE49-F238E27FC236}">
                <a16:creationId xmlns:a16="http://schemas.microsoft.com/office/drawing/2014/main" id="{CD98B538-11D1-9C7F-4668-82F268DD9E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61705" y="321734"/>
            <a:ext cx="2068590" cy="2748958"/>
          </a:xfrm>
          <a:prstGeom prst="rect">
            <a:avLst/>
          </a:prstGeom>
        </p:spPr>
      </p:pic>
      <p:sp>
        <p:nvSpPr>
          <p:cNvPr id="45" name="Rectangle 44">
            <a:extLst>
              <a:ext uri="{FF2B5EF4-FFF2-40B4-BE49-F238E27FC236}">
                <a16:creationId xmlns:a16="http://schemas.microsoft.com/office/drawing/2014/main" id="{14F25C03-EF67-4344-8AEA-7B3FA0DED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836"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group of flowers on a street&#10;&#10;AI-generated content may be incorrect.">
            <a:extLst>
              <a:ext uri="{FF2B5EF4-FFF2-40B4-BE49-F238E27FC236}">
                <a16:creationId xmlns:a16="http://schemas.microsoft.com/office/drawing/2014/main" id="{35138CDD-76F8-0A07-D534-F6082B06F97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57255" y="321733"/>
            <a:ext cx="2071138" cy="2752344"/>
          </a:xfrm>
          <a:prstGeom prst="rect">
            <a:avLst/>
          </a:prstGeom>
        </p:spPr>
      </p:pic>
      <p:sp>
        <p:nvSpPr>
          <p:cNvPr id="46" name="Rectangle 45">
            <a:extLst>
              <a:ext uri="{FF2B5EF4-FFF2-40B4-BE49-F238E27FC236}">
                <a16:creationId xmlns:a16="http://schemas.microsoft.com/office/drawing/2014/main" id="{F74793DE-3651-410B-B243-8F0B1468E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59424" y="-2665476"/>
            <a:ext cx="73152" cy="1218895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flower bed with purple flowers&#10;&#10;AI-generated content may be incorrect.">
            <a:extLst>
              <a:ext uri="{FF2B5EF4-FFF2-40B4-BE49-F238E27FC236}">
                <a16:creationId xmlns:a16="http://schemas.microsoft.com/office/drawing/2014/main" id="{20DF6667-6EF0-08B9-536C-2E8C6727001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9281" y="3783923"/>
            <a:ext cx="2071138" cy="2752344"/>
          </a:xfrm>
          <a:prstGeom prst="rect">
            <a:avLst/>
          </a:prstGeom>
        </p:spPr>
      </p:pic>
      <p:pic>
        <p:nvPicPr>
          <p:cNvPr id="9" name="Picture 8" descr="Purple flowers in a garden&#10;&#10;AI-generated content may be incorrect.">
            <a:extLst>
              <a:ext uri="{FF2B5EF4-FFF2-40B4-BE49-F238E27FC236}">
                <a16:creationId xmlns:a16="http://schemas.microsoft.com/office/drawing/2014/main" id="{9BF4EC4C-85B6-2EBF-3E7D-C349ADF1965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93310" y="3783923"/>
            <a:ext cx="2071138" cy="2752344"/>
          </a:xfrm>
          <a:prstGeom prst="rect">
            <a:avLst/>
          </a:prstGeom>
        </p:spPr>
      </p:pic>
      <p:pic>
        <p:nvPicPr>
          <p:cNvPr id="11" name="Picture 10" descr="A bench next to a road&#10;&#10;AI-generated content may be incorrect.">
            <a:extLst>
              <a:ext uri="{FF2B5EF4-FFF2-40B4-BE49-F238E27FC236}">
                <a16:creationId xmlns:a16="http://schemas.microsoft.com/office/drawing/2014/main" id="{973800D8-8045-E0F0-6E09-4A6B73BC71B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57339" y="3783923"/>
            <a:ext cx="2071138" cy="2752344"/>
          </a:xfrm>
          <a:prstGeom prst="rect">
            <a:avLst/>
          </a:prstGeom>
        </p:spPr>
      </p:pic>
    </p:spTree>
    <p:extLst>
      <p:ext uri="{BB962C8B-B14F-4D97-AF65-F5344CB8AC3E}">
        <p14:creationId xmlns:p14="http://schemas.microsoft.com/office/powerpoint/2010/main" val="41188928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on a bridge&#10;&#10;AI-generated content may be incorrect.">
            <a:extLst>
              <a:ext uri="{FF2B5EF4-FFF2-40B4-BE49-F238E27FC236}">
                <a16:creationId xmlns:a16="http://schemas.microsoft.com/office/drawing/2014/main" id="{6369FBCB-E378-334A-FB82-CFAA53BB8020}"/>
              </a:ext>
            </a:extLst>
          </p:cNvPr>
          <p:cNvPicPr>
            <a:picLocks noChangeAspect="1"/>
          </p:cNvPicPr>
          <p:nvPr/>
        </p:nvPicPr>
        <p:blipFill>
          <a:blip r:embed="rId2" cstate="print">
            <a:extLst>
              <a:ext uri="{28A0092B-C50C-407E-A947-70E740481C1C}">
                <a14:useLocalDpi xmlns:a14="http://schemas.microsoft.com/office/drawing/2010/main" val="0"/>
              </a:ext>
            </a:extLst>
          </a:blip>
          <a:srcRect l="22153" r="-2" b="-2"/>
          <a:stretch>
            <a:fillRect/>
          </a:stretch>
        </p:blipFill>
        <p:spPr>
          <a:xfrm>
            <a:off x="196731" y="166533"/>
            <a:ext cx="3809612" cy="6524936"/>
          </a:xfrm>
          <a:prstGeom prst="rect">
            <a:avLst/>
          </a:prstGeom>
        </p:spPr>
      </p:pic>
      <p:pic>
        <p:nvPicPr>
          <p:cNvPr id="8" name="Picture 7" descr="A group of people standing on a sidewalk&#10;&#10;AI-generated content may be incorrect.">
            <a:extLst>
              <a:ext uri="{FF2B5EF4-FFF2-40B4-BE49-F238E27FC236}">
                <a16:creationId xmlns:a16="http://schemas.microsoft.com/office/drawing/2014/main" id="{0AF90F89-EBEF-32FA-34E8-ACC336D6E976}"/>
              </a:ext>
            </a:extLst>
          </p:cNvPr>
          <p:cNvPicPr>
            <a:picLocks noChangeAspect="1"/>
          </p:cNvPicPr>
          <p:nvPr/>
        </p:nvPicPr>
        <p:blipFill>
          <a:blip r:embed="rId3" cstate="print">
            <a:extLst>
              <a:ext uri="{28A0092B-C50C-407E-A947-70E740481C1C}">
                <a14:useLocalDpi xmlns:a14="http://schemas.microsoft.com/office/drawing/2010/main" val="0"/>
              </a:ext>
            </a:extLst>
          </a:blip>
          <a:srcRect l="18415" r="3981" b="-2"/>
          <a:stretch>
            <a:fillRect/>
          </a:stretch>
        </p:blipFill>
        <p:spPr>
          <a:xfrm flipH="1">
            <a:off x="4196497" y="166533"/>
            <a:ext cx="3797618" cy="6524936"/>
          </a:xfrm>
          <a:prstGeom prst="rect">
            <a:avLst/>
          </a:prstGeom>
        </p:spPr>
      </p:pic>
      <p:pic>
        <p:nvPicPr>
          <p:cNvPr id="10" name="Picture 9" descr="A group of people standing on a bridge&#10;&#10;AI-generated content may be incorrect.">
            <a:extLst>
              <a:ext uri="{FF2B5EF4-FFF2-40B4-BE49-F238E27FC236}">
                <a16:creationId xmlns:a16="http://schemas.microsoft.com/office/drawing/2014/main" id="{2AD67DA0-CC99-34EF-2080-853ED8750F2F}"/>
              </a:ext>
            </a:extLst>
          </p:cNvPr>
          <p:cNvPicPr>
            <a:picLocks noChangeAspect="1"/>
          </p:cNvPicPr>
          <p:nvPr/>
        </p:nvPicPr>
        <p:blipFill>
          <a:blip r:embed="rId4">
            <a:extLst>
              <a:ext uri="{28A0092B-C50C-407E-A947-70E740481C1C}">
                <a14:useLocalDpi xmlns:a14="http://schemas.microsoft.com/office/drawing/2010/main" val="0"/>
              </a:ext>
            </a:extLst>
          </a:blip>
          <a:srcRect r="12618" b="4"/>
          <a:stretch>
            <a:fillRect/>
          </a:stretch>
        </p:blipFill>
        <p:spPr>
          <a:xfrm>
            <a:off x="8183346" y="166533"/>
            <a:ext cx="3822808" cy="3160653"/>
          </a:xfrm>
          <a:prstGeom prst="rect">
            <a:avLst/>
          </a:prstGeom>
        </p:spPr>
      </p:pic>
      <p:pic>
        <p:nvPicPr>
          <p:cNvPr id="7" name="Picture 6" descr="A group of people standing on a bridge&#10;&#10;AI-generated content may be incorrect.">
            <a:extLst>
              <a:ext uri="{FF2B5EF4-FFF2-40B4-BE49-F238E27FC236}">
                <a16:creationId xmlns:a16="http://schemas.microsoft.com/office/drawing/2014/main" id="{DD87E02B-2D2A-D424-6256-CF8AFDB02996}"/>
              </a:ext>
            </a:extLst>
          </p:cNvPr>
          <p:cNvPicPr>
            <a:picLocks noChangeAspect="1"/>
          </p:cNvPicPr>
          <p:nvPr/>
        </p:nvPicPr>
        <p:blipFill>
          <a:blip r:embed="rId5" cstate="print">
            <a:extLst>
              <a:ext uri="{28A0092B-C50C-407E-A947-70E740481C1C}">
                <a14:useLocalDpi xmlns:a14="http://schemas.microsoft.com/office/drawing/2010/main" val="0"/>
              </a:ext>
            </a:extLst>
          </a:blip>
          <a:srcRect t="17997" r="2" b="19523"/>
          <a:stretch>
            <a:fillRect/>
          </a:stretch>
        </p:blipFill>
        <p:spPr>
          <a:xfrm>
            <a:off x="8183346" y="3506741"/>
            <a:ext cx="3822808" cy="3184727"/>
          </a:xfrm>
          <a:prstGeom prst="rect">
            <a:avLst/>
          </a:prstGeom>
        </p:spPr>
      </p:pic>
    </p:spTree>
    <p:extLst>
      <p:ext uri="{BB962C8B-B14F-4D97-AF65-F5344CB8AC3E}">
        <p14:creationId xmlns:p14="http://schemas.microsoft.com/office/powerpoint/2010/main" val="28333275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group of people posing for a picture&#10;&#10;AI-generated content may be incorrect.">
            <a:extLst>
              <a:ext uri="{FF2B5EF4-FFF2-40B4-BE49-F238E27FC236}">
                <a16:creationId xmlns:a16="http://schemas.microsoft.com/office/drawing/2014/main" id="{286995BC-073D-0676-D83E-2CC19F3731C1}"/>
              </a:ext>
            </a:extLst>
          </p:cNvPr>
          <p:cNvPicPr>
            <a:picLocks noChangeAspect="1"/>
          </p:cNvPicPr>
          <p:nvPr/>
        </p:nvPicPr>
        <p:blipFill>
          <a:blip r:embed="rId2">
            <a:extLst>
              <a:ext uri="{28A0092B-C50C-407E-A947-70E740481C1C}">
                <a14:useLocalDpi xmlns:a14="http://schemas.microsoft.com/office/drawing/2010/main" val="0"/>
              </a:ext>
            </a:extLst>
          </a:blip>
          <a:srcRect l="10070" r="23041"/>
          <a:stretch>
            <a:fillRect/>
          </a:stretch>
        </p:blipFill>
        <p:spPr>
          <a:xfrm>
            <a:off x="20" y="10"/>
            <a:ext cx="6095980" cy="6857990"/>
          </a:xfrm>
          <a:prstGeom prst="rect">
            <a:avLst/>
          </a:prstGeom>
        </p:spPr>
      </p:pic>
      <p:pic>
        <p:nvPicPr>
          <p:cNvPr id="5" name="Picture 4" descr="A group of kids holding potted plants&#10;&#10;AI-generated content may be incorrect.">
            <a:extLst>
              <a:ext uri="{FF2B5EF4-FFF2-40B4-BE49-F238E27FC236}">
                <a16:creationId xmlns:a16="http://schemas.microsoft.com/office/drawing/2014/main" id="{99183963-232A-8BCE-CC4E-E148236F395D}"/>
              </a:ext>
            </a:extLst>
          </p:cNvPr>
          <p:cNvPicPr>
            <a:picLocks noChangeAspect="1"/>
          </p:cNvPicPr>
          <p:nvPr/>
        </p:nvPicPr>
        <p:blipFill>
          <a:blip r:embed="rId3">
            <a:extLst>
              <a:ext uri="{28A0092B-C50C-407E-A947-70E740481C1C}">
                <a14:useLocalDpi xmlns:a14="http://schemas.microsoft.com/office/drawing/2010/main" val="0"/>
              </a:ext>
            </a:extLst>
          </a:blip>
          <a:srcRect l="20550" r="12561"/>
          <a:stretch>
            <a:fillRect/>
          </a:stretch>
        </p:blipFill>
        <p:spPr>
          <a:xfrm>
            <a:off x="6096000" y="10"/>
            <a:ext cx="6096000" cy="6857990"/>
          </a:xfrm>
          <a:prstGeom prst="rect">
            <a:avLst/>
          </a:prstGeom>
        </p:spPr>
      </p:pic>
    </p:spTree>
    <p:extLst>
      <p:ext uri="{BB962C8B-B14F-4D97-AF65-F5344CB8AC3E}">
        <p14:creationId xmlns:p14="http://schemas.microsoft.com/office/powerpoint/2010/main" val="35806877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7848ED-193D-5515-5444-633CEC63521D}"/>
              </a:ext>
            </a:extLst>
          </p:cNvPr>
          <p:cNvSpPr txBox="1"/>
          <p:nvPr/>
        </p:nvSpPr>
        <p:spPr>
          <a:xfrm>
            <a:off x="1086255" y="117693"/>
            <a:ext cx="10019489" cy="6740307"/>
          </a:xfrm>
          <a:prstGeom prst="rect">
            <a:avLst/>
          </a:prstGeom>
          <a:noFill/>
        </p:spPr>
        <p:txBody>
          <a:bodyPr wrap="square" rtlCol="0">
            <a:spAutoFit/>
          </a:bodyPr>
          <a:lstStyle/>
          <a:p>
            <a:pPr fontAlgn="base"/>
            <a:r>
              <a:rPr lang="en-GB" sz="2400" dirty="0"/>
              <a:t>We went over to Void on their first day in the Summer Scheme and they were, collectively, very enthusiastic to be planting around the city. We walked down to the Quays and everyone planted in the raised beds there. There was an evident sense of pride felt from this group about contributing to Derry's summer ecosystem. The magic continued with this age group when we went to the Conservation Volunteers at Brooke Park. The interactive nature of tasting and smelling the plants and vegetables immediately engaged the kids, and with the help of Pamela and the Conservation Volunteers to facilitate their engagement. </a:t>
            </a:r>
          </a:p>
          <a:p>
            <a:pPr fontAlgn="base"/>
            <a:br>
              <a:rPr lang="en-GB" sz="2400" dirty="0"/>
            </a:br>
            <a:r>
              <a:rPr lang="en-GB" sz="2400" dirty="0"/>
              <a:t>Overall, the collaboration between Pamela and the Summer Scheme was a great success. It was a really unique part of our program this year and was such a hit that when BBC NI news did their piece on this year's program, they chose to film in Brooke Park, in the Conservation Volunteers herb garden. We are very grateful to Pamela, the Void and Ulster University for facilitating this for the kids. It has undoubtedly created memories for them, which can in the be a reference point for future gardening - community or for themselves.”   Cara Gilliland, NWMF Summer Scheme Coordinator </a:t>
            </a:r>
          </a:p>
        </p:txBody>
      </p:sp>
    </p:spTree>
    <p:extLst>
      <p:ext uri="{BB962C8B-B14F-4D97-AF65-F5344CB8AC3E}">
        <p14:creationId xmlns:p14="http://schemas.microsoft.com/office/powerpoint/2010/main" val="41614447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7EA52F68-A46E-2647-7F1B-C29C8EE195F8}"/>
              </a:ext>
            </a:extLst>
          </p:cNvPr>
          <p:cNvPicPr>
            <a:picLocks noChangeAspect="1"/>
          </p:cNvPicPr>
          <p:nvPr/>
        </p:nvPicPr>
        <p:blipFill>
          <a:blip r:embed="rId2"/>
          <a:srcRect l="7554" r="14210" b="1"/>
          <a:stretch>
            <a:fillRect/>
          </a:stretch>
        </p:blipFill>
        <p:spPr>
          <a:xfrm>
            <a:off x="621555" y="350195"/>
            <a:ext cx="10948889" cy="6157609"/>
          </a:xfrm>
          <a:prstGeom prst="rect">
            <a:avLst/>
          </a:prstGeom>
        </p:spPr>
      </p:pic>
    </p:spTree>
    <p:extLst>
      <p:ext uri="{BB962C8B-B14F-4D97-AF65-F5344CB8AC3E}">
        <p14:creationId xmlns:p14="http://schemas.microsoft.com/office/powerpoint/2010/main" val="9892809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8C85F7-C6CB-CEE6-EA81-E6DD2B2B32F5}"/>
              </a:ext>
            </a:extLst>
          </p:cNvPr>
          <p:cNvSpPr txBox="1"/>
          <p:nvPr/>
        </p:nvSpPr>
        <p:spPr>
          <a:xfrm>
            <a:off x="823609" y="210026"/>
            <a:ext cx="10233498" cy="6647974"/>
          </a:xfrm>
          <a:prstGeom prst="rect">
            <a:avLst/>
          </a:prstGeom>
          <a:noFill/>
        </p:spPr>
        <p:txBody>
          <a:bodyPr wrap="square" rtlCol="0">
            <a:spAutoFit/>
          </a:bodyPr>
          <a:lstStyle/>
          <a:p>
            <a:pPr fontAlgn="base"/>
            <a:r>
              <a:rPr lang="en-GB" sz="2400" b="1" dirty="0"/>
              <a:t>Sandra Doherty, Programme Facilitator for Older People, Bogside and </a:t>
            </a:r>
            <a:r>
              <a:rPr lang="en-GB" sz="2400" b="1" dirty="0" err="1"/>
              <a:t>Brandywell</a:t>
            </a:r>
            <a:r>
              <a:rPr lang="en-GB" sz="2400" b="1" dirty="0"/>
              <a:t> Health Forum</a:t>
            </a:r>
            <a:endParaRPr lang="en-GB" sz="2400" dirty="0"/>
          </a:p>
          <a:p>
            <a:pPr fontAlgn="base"/>
            <a:r>
              <a:rPr lang="en-GB" sz="2400" dirty="0"/>
              <a:t> </a:t>
            </a:r>
          </a:p>
          <a:p>
            <a:r>
              <a:rPr lang="en-GB" sz="2400" dirty="0"/>
              <a:t>“The circular planting at the Foyle Road is a lovely space and has been warmly received by everyone who comes across it. Its shape naturally draws people in, creating a calm and welcoming feel that encourages people to slow down and enjoy the moment.</a:t>
            </a:r>
          </a:p>
          <a:p>
            <a:r>
              <a:rPr lang="en-GB" sz="2400" dirty="0"/>
              <a:t> </a:t>
            </a:r>
          </a:p>
          <a:p>
            <a:r>
              <a:rPr lang="en-GB" sz="2400" dirty="0"/>
              <a:t>People walking by often stop to look, and many comment on how attractive and peaceful the area is. The planting adds colour and life to the area around our Men’s Shed.</a:t>
            </a:r>
          </a:p>
          <a:p>
            <a:r>
              <a:rPr lang="en-GB" sz="2400" dirty="0"/>
              <a:t> </a:t>
            </a:r>
          </a:p>
          <a:p>
            <a:pPr fontAlgn="base"/>
            <a:r>
              <a:rPr lang="en-GB" sz="2400" dirty="0"/>
              <a:t>Overall, the garden has added something special to the area around our Men’s Shed and they just love it and can’t wait to get the summer seats out around it in the Spring. It’s a small but meaningful space that will bring a sense of wellbeing, connection, and quiet enjoyment to the area. Many thanks to Pamela and the team for their outstanding work.” </a:t>
            </a:r>
          </a:p>
          <a:p>
            <a:endParaRPr lang="en-US" dirty="0"/>
          </a:p>
        </p:txBody>
      </p:sp>
    </p:spTree>
    <p:extLst>
      <p:ext uri="{BB962C8B-B14F-4D97-AF65-F5344CB8AC3E}">
        <p14:creationId xmlns:p14="http://schemas.microsoft.com/office/powerpoint/2010/main" val="21414706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66B3C5FA-FA1F-3290-5E03-E38F283BB780}"/>
              </a:ext>
            </a:extLst>
          </p:cNvPr>
          <p:cNvPicPr>
            <a:picLocks noChangeAspect="1"/>
          </p:cNvPicPr>
          <p:nvPr/>
        </p:nvPicPr>
        <p:blipFill>
          <a:blip r:embed="rId2"/>
          <a:srcRect l="18174" r="15146" b="-1"/>
          <a:stretch>
            <a:fillRect/>
          </a:stretch>
        </p:blipFill>
        <p:spPr>
          <a:xfrm>
            <a:off x="20" y="1282"/>
            <a:ext cx="12191980" cy="6856718"/>
          </a:xfrm>
          <a:prstGeom prst="rect">
            <a:avLst/>
          </a:prstGeom>
        </p:spPr>
      </p:pic>
    </p:spTree>
    <p:extLst>
      <p:ext uri="{BB962C8B-B14F-4D97-AF65-F5344CB8AC3E}">
        <p14:creationId xmlns:p14="http://schemas.microsoft.com/office/powerpoint/2010/main" val="37231343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31D13B-8A88-E912-87D2-5A34A2E4FF63}"/>
              </a:ext>
            </a:extLst>
          </p:cNvPr>
          <p:cNvPicPr>
            <a:picLocks noChangeAspect="1"/>
          </p:cNvPicPr>
          <p:nvPr/>
        </p:nvPicPr>
        <p:blipFill>
          <a:blip r:embed="rId2"/>
          <a:stretch>
            <a:fillRect/>
          </a:stretch>
        </p:blipFill>
        <p:spPr>
          <a:xfrm>
            <a:off x="2205062" y="0"/>
            <a:ext cx="7772400" cy="6849649"/>
          </a:xfrm>
          <a:prstGeom prst="rect">
            <a:avLst/>
          </a:prstGeom>
        </p:spPr>
      </p:pic>
      <p:sp>
        <p:nvSpPr>
          <p:cNvPr id="6" name="TextBox 5">
            <a:extLst>
              <a:ext uri="{FF2B5EF4-FFF2-40B4-BE49-F238E27FC236}">
                <a16:creationId xmlns:a16="http://schemas.microsoft.com/office/drawing/2014/main" id="{0CF806E2-C945-B8F0-DF6D-DA351998E4D1}"/>
              </a:ext>
            </a:extLst>
          </p:cNvPr>
          <p:cNvSpPr txBox="1"/>
          <p:nvPr/>
        </p:nvSpPr>
        <p:spPr>
          <a:xfrm>
            <a:off x="10136221" y="3715964"/>
            <a:ext cx="1673158" cy="2862322"/>
          </a:xfrm>
          <a:prstGeom prst="rect">
            <a:avLst/>
          </a:prstGeom>
          <a:noFill/>
        </p:spPr>
        <p:txBody>
          <a:bodyPr wrap="square" rtlCol="0">
            <a:spAutoFit/>
          </a:bodyPr>
          <a:lstStyle/>
          <a:p>
            <a:r>
              <a:rPr lang="en-GB" dirty="0"/>
              <a:t>Seán Carlin</a:t>
            </a:r>
          </a:p>
          <a:p>
            <a:r>
              <a:rPr lang="en-GB" dirty="0"/>
              <a:t>Community Development Manager</a:t>
            </a:r>
          </a:p>
          <a:p>
            <a:r>
              <a:rPr lang="en-GB" dirty="0"/>
              <a:t>Greater </a:t>
            </a:r>
            <a:r>
              <a:rPr lang="en-GB" dirty="0" err="1"/>
              <a:t>Shantallow</a:t>
            </a:r>
            <a:r>
              <a:rPr lang="en-GB" dirty="0"/>
              <a:t> Area Partnership</a:t>
            </a:r>
          </a:p>
          <a:p>
            <a:r>
              <a:rPr lang="en-GB" dirty="0"/>
              <a:t> </a:t>
            </a:r>
          </a:p>
          <a:p>
            <a:endParaRPr lang="en-US" dirty="0"/>
          </a:p>
        </p:txBody>
      </p:sp>
    </p:spTree>
    <p:extLst>
      <p:ext uri="{BB962C8B-B14F-4D97-AF65-F5344CB8AC3E}">
        <p14:creationId xmlns:p14="http://schemas.microsoft.com/office/powerpoint/2010/main" val="22636843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B0164A-CCE4-5022-0E24-452B8DADE283}"/>
              </a:ext>
            </a:extLst>
          </p:cNvPr>
          <p:cNvSpPr txBox="1"/>
          <p:nvPr/>
        </p:nvSpPr>
        <p:spPr>
          <a:xfrm>
            <a:off x="259404" y="155641"/>
            <a:ext cx="11673192" cy="7294305"/>
          </a:xfrm>
          <a:prstGeom prst="rect">
            <a:avLst/>
          </a:prstGeom>
          <a:noFill/>
        </p:spPr>
        <p:txBody>
          <a:bodyPr wrap="square" rtlCol="0">
            <a:spAutoFit/>
          </a:bodyPr>
          <a:lstStyle/>
          <a:p>
            <a:r>
              <a:rPr lang="en-GB" dirty="0"/>
              <a:t>The timing of this project was so right in terms of having the team together, availing of your knowledge, and the generosity of the Ulster University in both resources and expertise.</a:t>
            </a:r>
          </a:p>
          <a:p>
            <a:r>
              <a:rPr lang="en-GB" dirty="0"/>
              <a:t> </a:t>
            </a:r>
          </a:p>
          <a:p>
            <a:r>
              <a:rPr lang="en-GB" dirty="0"/>
              <a:t>The young people in question that participated in this “pride of place” project are considered heard to reach, disengaged from statutory education (suspended or expelled), and at risk of exposure to criminal or paramilitary influences.</a:t>
            </a:r>
          </a:p>
          <a:p>
            <a:endParaRPr lang="en-US" dirty="0"/>
          </a:p>
          <a:p>
            <a:r>
              <a:rPr lang="en-GB" dirty="0"/>
              <a:t>With this in mind, to actually offer them an opportunity to get ‘hands on’ with a project that enhanced an area deemed derelict and abandoned, took them outside of the comfort zones, while also providing them with some enriching knowledge and practical skills around horticulture and landscaping. The feedback from this unexpected outcome was amazing, with notable changes in behaviour as they planted (and took ownership of) each individual shrub. Through this active participation, we saw elements of emotional self-regulation, regarding some individuals who were better known for their destructive behaviour.</a:t>
            </a:r>
          </a:p>
          <a:p>
            <a:r>
              <a:rPr lang="en-GB" dirty="0"/>
              <a:t> </a:t>
            </a:r>
          </a:p>
          <a:p>
            <a:r>
              <a:rPr lang="en-GB" dirty="0"/>
              <a:t>Since this project was availed of, the young people have frequently mentioned their individual plants and how they are still their (untouched), and how the general area has been transformed form being better known as a dumping ground and area of dereliction to now being an aesthetically pleasing intersection that sees large numbers of footfall passing through each day.</a:t>
            </a:r>
          </a:p>
          <a:p>
            <a:r>
              <a:rPr lang="en-GB" dirty="0"/>
              <a:t> </a:t>
            </a:r>
          </a:p>
          <a:p>
            <a:r>
              <a:rPr lang="en-GB" dirty="0"/>
              <a:t>On occasions we have witnessed some of the young people removing litter etc. from the planted area and actually explaining to passers-by how the garden came to be.</a:t>
            </a:r>
          </a:p>
          <a:p>
            <a:r>
              <a:rPr lang="en-GB" dirty="0"/>
              <a:t> </a:t>
            </a:r>
          </a:p>
          <a:p>
            <a:r>
              <a:rPr lang="en-GB" dirty="0"/>
              <a:t>Since completing this exercise, we have actually sourced resources ourselves to try and expand the “pride of place” experience to further reach into areas with a high profile/footfall, having seen the “contagious” effect of this project.</a:t>
            </a:r>
          </a:p>
          <a:p>
            <a:r>
              <a:rPr lang="en-GB" dirty="0"/>
              <a:t> </a:t>
            </a:r>
          </a:p>
          <a:p>
            <a:endParaRPr lang="en-US" dirty="0"/>
          </a:p>
        </p:txBody>
      </p:sp>
    </p:spTree>
    <p:extLst>
      <p:ext uri="{BB962C8B-B14F-4D97-AF65-F5344CB8AC3E}">
        <p14:creationId xmlns:p14="http://schemas.microsoft.com/office/powerpoint/2010/main" val="30351350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4" name="Rectangle 2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08869E78-D0E3-C2AA-30C0-F0B0D42FC62D}"/>
              </a:ext>
            </a:extLst>
          </p:cNvPr>
          <p:cNvSpPr txBox="1"/>
          <p:nvPr/>
        </p:nvSpPr>
        <p:spPr>
          <a:xfrm>
            <a:off x="5882136" y="362025"/>
            <a:ext cx="5819534" cy="6761018"/>
          </a:xfrm>
          <a:prstGeom prst="rect">
            <a:avLst/>
          </a:prstGeom>
        </p:spPr>
        <p:txBody>
          <a:bodyPr vert="horz" lIns="91440" tIns="45720" rIns="91440" bIns="45720" rtlCol="0" anchor="t">
            <a:noAutofit/>
          </a:bodyPr>
          <a:lstStyle/>
          <a:p>
            <a:pPr>
              <a:lnSpc>
                <a:spcPct val="90000"/>
              </a:lnSpc>
              <a:spcAft>
                <a:spcPts val="600"/>
              </a:spcAft>
            </a:pPr>
            <a:r>
              <a:rPr lang="en-US" sz="1600" b="1" dirty="0"/>
              <a:t>Handbook of Climate Psychology</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Psychological resources of resilience, courage, hope, and new forms of imagination support proactive responses to climate change.</a:t>
            </a:r>
          </a:p>
          <a:p>
            <a:pPr>
              <a:lnSpc>
                <a:spcPct val="90000"/>
              </a:lnSpc>
              <a:spcAft>
                <a:spcPts val="600"/>
              </a:spcAft>
            </a:pPr>
            <a:endParaRPr lang="en-US" sz="1600" dirty="0"/>
          </a:p>
          <a:p>
            <a:pPr>
              <a:lnSpc>
                <a:spcPct val="90000"/>
              </a:lnSpc>
              <a:spcAft>
                <a:spcPts val="600"/>
              </a:spcAft>
            </a:pPr>
            <a:r>
              <a:rPr lang="en-US" sz="1600" dirty="0"/>
              <a:t>Cultivating psychological resilience in response to the affects of climate change we are already experiencing, can be achieved through organic and nature </a:t>
            </a:r>
            <a:r>
              <a:rPr lang="en-US" sz="1600" dirty="0" err="1"/>
              <a:t>centred</a:t>
            </a:r>
            <a:r>
              <a:rPr lang="en-US" sz="1600" dirty="0"/>
              <a:t> gardening. </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Agency is the ability to act or have an effect. Agency is being an influencer and a changemaker. It is creating in ways that make an impact or difference. Relational agency and becoming part of an engaged community is important to produce a sense of flourishing. Collaborative problem solving is one way to enact agency, particularly through redesigning nature-deficit landscapes into nature-rich landscapes.</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Compassion is a multiple contextual response to despair and anguish. It is the capacity to open to the reality of suffering. It enables us to respond with courage. Cultivating compassion can enable us to respond to both ourselves and others through proactive coping or psychological preparedness.  </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Rewilding the psyche is the first step to re-wilding our surroundings. </a:t>
            </a:r>
          </a:p>
        </p:txBody>
      </p:sp>
      <p:pic>
        <p:nvPicPr>
          <p:cNvPr id="7" name="Picture 6" descr="A group of people standing around a table with flowers&#10;&#10;Description automatically generated">
            <a:extLst>
              <a:ext uri="{FF2B5EF4-FFF2-40B4-BE49-F238E27FC236}">
                <a16:creationId xmlns:a16="http://schemas.microsoft.com/office/drawing/2014/main" id="{876AD098-D3C2-AE33-7594-0EE03EB25C57}"/>
              </a:ext>
            </a:extLst>
          </p:cNvPr>
          <p:cNvPicPr>
            <a:picLocks noChangeAspect="1"/>
          </p:cNvPicPr>
          <p:nvPr/>
        </p:nvPicPr>
        <p:blipFill>
          <a:blip r:embed="rId2"/>
          <a:stretch>
            <a:fillRect/>
          </a:stretch>
        </p:blipFill>
        <p:spPr>
          <a:xfrm>
            <a:off x="221510" y="0"/>
            <a:ext cx="5154216" cy="6858000"/>
          </a:xfrm>
          <a:prstGeom prst="rect">
            <a:avLst/>
          </a:prstGeom>
        </p:spPr>
      </p:pic>
    </p:spTree>
    <p:extLst>
      <p:ext uri="{BB962C8B-B14F-4D97-AF65-F5344CB8AC3E}">
        <p14:creationId xmlns:p14="http://schemas.microsoft.com/office/powerpoint/2010/main" val="16820220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7DD54-B73F-3504-0830-774212CE1E0D}"/>
              </a:ext>
            </a:extLst>
          </p:cNvPr>
          <p:cNvSpPr>
            <a:spLocks noGrp="1"/>
          </p:cNvSpPr>
          <p:nvPr>
            <p:ph type="title"/>
          </p:nvPr>
        </p:nvSpPr>
        <p:spPr>
          <a:xfrm>
            <a:off x="339276" y="365125"/>
            <a:ext cx="5750241" cy="1807305"/>
          </a:xfrm>
        </p:spPr>
        <p:txBody>
          <a:bodyPr>
            <a:normAutofit fontScale="90000"/>
          </a:bodyPr>
          <a:lstStyle/>
          <a:p>
            <a:r>
              <a:rPr lang="en-US" sz="2700" dirty="0">
                <a:latin typeface="+mn-lt"/>
              </a:rPr>
              <a:t>How can art amplify efforts to address climate change? </a:t>
            </a:r>
            <a:br>
              <a:rPr lang="en-US" sz="3100" dirty="0">
                <a:latin typeface="+mn-lt"/>
              </a:rPr>
            </a:br>
            <a:br>
              <a:rPr lang="en-US" sz="3100" dirty="0">
                <a:latin typeface="+mn-lt"/>
              </a:rPr>
            </a:br>
            <a:r>
              <a:rPr lang="en-GB" sz="2000" b="0" i="1" u="none" strike="noStrike" dirty="0">
                <a:effectLst/>
                <a:latin typeface="+mn-lt"/>
              </a:rPr>
              <a:t>Emebet A. </a:t>
            </a:r>
            <a:r>
              <a:rPr lang="en-GB" sz="2000" b="0" i="1" u="none" strike="noStrike" dirty="0" err="1">
                <a:effectLst/>
                <a:latin typeface="+mn-lt"/>
              </a:rPr>
              <a:t>Jigssa</a:t>
            </a:r>
            <a:br>
              <a:rPr lang="en-GB" sz="2000" b="0" i="1" u="none" strike="noStrike" dirty="0">
                <a:effectLst/>
                <a:latin typeface="+mn-lt"/>
              </a:rPr>
            </a:br>
            <a:br>
              <a:rPr lang="en-GB" sz="2000" b="0" i="1" u="none" strike="noStrike" dirty="0">
                <a:effectLst/>
                <a:latin typeface="+mn-lt"/>
              </a:rPr>
            </a:br>
            <a:r>
              <a:rPr lang="en-GB" sz="2000" b="0" u="none" strike="noStrike" dirty="0">
                <a:effectLst/>
                <a:latin typeface="+mn-lt"/>
              </a:rPr>
              <a:t>Art encourages innovative thinking and creativity.</a:t>
            </a:r>
            <a:br>
              <a:rPr lang="en-US" sz="3100" dirty="0"/>
            </a:br>
            <a:endParaRPr lang="en-US" sz="3100" dirty="0"/>
          </a:p>
        </p:txBody>
      </p:sp>
      <p:sp>
        <p:nvSpPr>
          <p:cNvPr id="3" name="Content Placeholder 2">
            <a:extLst>
              <a:ext uri="{FF2B5EF4-FFF2-40B4-BE49-F238E27FC236}">
                <a16:creationId xmlns:a16="http://schemas.microsoft.com/office/drawing/2014/main" id="{D9B6FD2B-FD9A-AA42-E76E-D3E9B56A4D5B}"/>
              </a:ext>
            </a:extLst>
          </p:cNvPr>
          <p:cNvSpPr>
            <a:spLocks noGrp="1"/>
          </p:cNvSpPr>
          <p:nvPr>
            <p:ph idx="1"/>
          </p:nvPr>
        </p:nvSpPr>
        <p:spPr>
          <a:xfrm>
            <a:off x="342324" y="2172430"/>
            <a:ext cx="5962784" cy="4320445"/>
          </a:xfrm>
        </p:spPr>
        <p:txBody>
          <a:bodyPr>
            <a:normAutofit/>
          </a:bodyPr>
          <a:lstStyle/>
          <a:p>
            <a:pPr marL="0" indent="0">
              <a:buNone/>
            </a:pPr>
            <a:r>
              <a:rPr lang="en-GB" sz="1800" b="0" i="0" u="none" strike="noStrike" dirty="0">
                <a:effectLst/>
              </a:rPr>
              <a:t>Collaborative art projects involving artists, scientists, and activists can bridge gaps in understanding and communication between different sectors of society.</a:t>
            </a:r>
          </a:p>
          <a:p>
            <a:pPr marL="0" indent="0">
              <a:buNone/>
            </a:pPr>
            <a:r>
              <a:rPr lang="en-GB" sz="1800" b="0" i="0" u="none" strike="noStrike" dirty="0">
                <a:effectLst/>
              </a:rPr>
              <a:t>Art can help translate scientific findings into actionable messages. Creating and appreciating art is a communal activity. </a:t>
            </a:r>
          </a:p>
          <a:p>
            <a:pPr marL="0" indent="0">
              <a:buNone/>
            </a:pPr>
            <a:r>
              <a:rPr lang="en-GB" sz="1800" b="0" i="0" u="none" strike="noStrike" dirty="0">
                <a:effectLst/>
              </a:rPr>
              <a:t>Climate-related art projects can bring communities together to work toward common goals, share ideas, and discuss solutions. This fosters a sense of belonging and collective responsibility.</a:t>
            </a:r>
          </a:p>
          <a:p>
            <a:pPr marL="0" indent="0">
              <a:buNone/>
            </a:pPr>
            <a:r>
              <a:rPr lang="en-GB" sz="1800" b="0" i="0" u="none" strike="noStrike" dirty="0">
                <a:effectLst/>
              </a:rPr>
              <a:t>Art can be used as an educational tool, particularly in schools and community programs. Climate-themed art projects can engage students and community members in learning about climate issues creatively and interactively.</a:t>
            </a:r>
            <a:endParaRPr lang="en-US" sz="1800" dirty="0"/>
          </a:p>
        </p:txBody>
      </p:sp>
      <p:pic>
        <p:nvPicPr>
          <p:cNvPr id="5" name="Picture 4" descr="A person in a garden&#10;&#10;Description automatically generated">
            <a:extLst>
              <a:ext uri="{FF2B5EF4-FFF2-40B4-BE49-F238E27FC236}">
                <a16:creationId xmlns:a16="http://schemas.microsoft.com/office/drawing/2014/main" id="{64F995D0-2A59-30C1-F0C6-71BF9FBF8B42}"/>
              </a:ext>
            </a:extLst>
          </p:cNvPr>
          <p:cNvPicPr>
            <a:picLocks noChangeAspect="1"/>
          </p:cNvPicPr>
          <p:nvPr/>
        </p:nvPicPr>
        <p:blipFill>
          <a:blip r:embed="rId2"/>
          <a:srcRect l="24778" r="1783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83401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flowers in a garden&#10;&#10;Description automatically generated">
            <a:extLst>
              <a:ext uri="{FF2B5EF4-FFF2-40B4-BE49-F238E27FC236}">
                <a16:creationId xmlns:a16="http://schemas.microsoft.com/office/drawing/2014/main" id="{5FC87128-CD05-C8BD-9755-6F8552E4E0F6}"/>
              </a:ext>
            </a:extLst>
          </p:cNvPr>
          <p:cNvPicPr>
            <a:picLocks noChangeAspect="1"/>
          </p:cNvPicPr>
          <p:nvPr/>
        </p:nvPicPr>
        <p:blipFill rotWithShape="1">
          <a:blip r:embed="rId2"/>
          <a:srcRect l="12665" r="45155"/>
          <a:stretch/>
        </p:blipFill>
        <p:spPr>
          <a:xfrm rot="5400000">
            <a:off x="2667641" y="-2666359"/>
            <a:ext cx="6856718" cy="12192000"/>
          </a:xfrm>
          <a:prstGeom prst="rect">
            <a:avLst/>
          </a:prstGeom>
        </p:spPr>
      </p:pic>
    </p:spTree>
    <p:extLst>
      <p:ext uri="{BB962C8B-B14F-4D97-AF65-F5344CB8AC3E}">
        <p14:creationId xmlns:p14="http://schemas.microsoft.com/office/powerpoint/2010/main" val="37271604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with flowers in her hair&#10;&#10;Description automatically generated">
            <a:extLst>
              <a:ext uri="{FF2B5EF4-FFF2-40B4-BE49-F238E27FC236}">
                <a16:creationId xmlns:a16="http://schemas.microsoft.com/office/drawing/2014/main" id="{65125935-8BF0-A917-092B-FB691D34529D}"/>
              </a:ext>
            </a:extLst>
          </p:cNvPr>
          <p:cNvPicPr>
            <a:picLocks noChangeAspect="1"/>
          </p:cNvPicPr>
          <p:nvPr/>
        </p:nvPicPr>
        <p:blipFill rotWithShape="1">
          <a:blip r:embed="rId2"/>
          <a:srcRect t="12810" r="1" b="38320"/>
          <a:stretch/>
        </p:blipFill>
        <p:spPr>
          <a:xfrm>
            <a:off x="6421035" y="643467"/>
            <a:ext cx="5129784" cy="5571066"/>
          </a:xfrm>
          <a:prstGeom prst="rect">
            <a:avLst/>
          </a:prstGeom>
        </p:spPr>
      </p:pic>
      <p:sp>
        <p:nvSpPr>
          <p:cNvPr id="16" name="Rectangle 15">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able with various vegetables and fruits&#10;&#10;Description automatically generated">
            <a:extLst>
              <a:ext uri="{FF2B5EF4-FFF2-40B4-BE49-F238E27FC236}">
                <a16:creationId xmlns:a16="http://schemas.microsoft.com/office/drawing/2014/main" id="{3A97B851-1FF1-B036-2E13-2CF540A609E5}"/>
              </a:ext>
            </a:extLst>
          </p:cNvPr>
          <p:cNvPicPr>
            <a:picLocks noChangeAspect="1"/>
          </p:cNvPicPr>
          <p:nvPr/>
        </p:nvPicPr>
        <p:blipFill rotWithShape="1">
          <a:blip r:embed="rId3"/>
          <a:srcRect r="-3" b="18274"/>
          <a:stretch/>
        </p:blipFill>
        <p:spPr>
          <a:xfrm>
            <a:off x="641180" y="643467"/>
            <a:ext cx="5129784" cy="5571066"/>
          </a:xfrm>
          <a:prstGeom prst="rect">
            <a:avLst/>
          </a:prstGeom>
        </p:spPr>
      </p:pic>
    </p:spTree>
    <p:extLst>
      <p:ext uri="{BB962C8B-B14F-4D97-AF65-F5344CB8AC3E}">
        <p14:creationId xmlns:p14="http://schemas.microsoft.com/office/powerpoint/2010/main" val="41735900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th through a forest&#10;&#10;Description automatically generated">
            <a:extLst>
              <a:ext uri="{FF2B5EF4-FFF2-40B4-BE49-F238E27FC236}">
                <a16:creationId xmlns:a16="http://schemas.microsoft.com/office/drawing/2014/main" id="{243B8816-AFCA-361B-8A72-8827248C023F}"/>
              </a:ext>
            </a:extLst>
          </p:cNvPr>
          <p:cNvPicPr>
            <a:picLocks noChangeAspect="1"/>
          </p:cNvPicPr>
          <p:nvPr/>
        </p:nvPicPr>
        <p:blipFill rotWithShape="1">
          <a:blip r:embed="rId2"/>
          <a:srcRect l="13781" r="44039"/>
          <a:stretch/>
        </p:blipFill>
        <p:spPr>
          <a:xfrm rot="5400000">
            <a:off x="2667641" y="-2666359"/>
            <a:ext cx="6856718" cy="12192000"/>
          </a:xfrm>
          <a:prstGeom prst="rect">
            <a:avLst/>
          </a:prstGeom>
        </p:spPr>
      </p:pic>
    </p:spTree>
    <p:extLst>
      <p:ext uri="{BB962C8B-B14F-4D97-AF65-F5344CB8AC3E}">
        <p14:creationId xmlns:p14="http://schemas.microsoft.com/office/powerpoint/2010/main" val="3648892448"/>
      </p:ext>
    </p:extLst>
  </p:cSld>
  <p:clrMapOvr>
    <a:masterClrMapping/>
  </p:clrMapOvr>
  <mc:AlternateContent xmlns:mc="http://schemas.openxmlformats.org/markup-compatibility/2006" xmlns:p14="http://schemas.microsoft.com/office/powerpoint/2010/main">
    <mc:Choice Requires="p14">
      <p:transition spd="med" p14:dur="700" advClick="0" advTm="2000">
        <p:fade/>
      </p:transition>
    </mc:Choice>
    <mc:Fallback xmlns="">
      <p:transition spd="med" advClick="0" advTm="2000">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3902</TotalTime>
  <Words>3039</Words>
  <Application>Microsoft Macintosh PowerPoint</Application>
  <PresentationFormat>Widescreen</PresentationFormat>
  <Paragraphs>148</Paragraphs>
  <Slides>54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can art amplify efforts to address climate change?   Emebet A. Jigssa  Art encourages innovative thinking and creativity.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Whitaker, Pamela</dc:creator>
  <cp:lastModifiedBy>Whitaker, Pamela</cp:lastModifiedBy>
  <cp:revision>67</cp:revision>
  <dcterms:created xsi:type="dcterms:W3CDTF">2024-04-25T15:52:19Z</dcterms:created>
  <dcterms:modified xsi:type="dcterms:W3CDTF">2026-05-15T04:27:21Z</dcterms:modified>
</cp:coreProperties>
</file>